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30" r:id="rId4"/>
    <p:sldMasterId id="2147483744" r:id="rId5"/>
    <p:sldMasterId id="2147483758" r:id="rId6"/>
    <p:sldMasterId id="2147483772" r:id="rId7"/>
    <p:sldMasterId id="2147483786" r:id="rId8"/>
    <p:sldMasterId id="2147483828" r:id="rId9"/>
  </p:sldMasterIdLst>
  <p:notesMasterIdLst>
    <p:notesMasterId r:id="rId58"/>
  </p:notesMasterIdLst>
  <p:sldIdLst>
    <p:sldId id="257" r:id="rId10"/>
    <p:sldId id="258" r:id="rId11"/>
    <p:sldId id="259" r:id="rId12"/>
    <p:sldId id="287" r:id="rId13"/>
    <p:sldId id="288" r:id="rId14"/>
    <p:sldId id="289" r:id="rId15"/>
    <p:sldId id="262" r:id="rId16"/>
    <p:sldId id="263" r:id="rId17"/>
    <p:sldId id="273" r:id="rId18"/>
    <p:sldId id="325" r:id="rId19"/>
    <p:sldId id="276" r:id="rId20"/>
    <p:sldId id="277" r:id="rId21"/>
    <p:sldId id="278" r:id="rId22"/>
    <p:sldId id="279" r:id="rId23"/>
    <p:sldId id="322" r:id="rId24"/>
    <p:sldId id="323" r:id="rId25"/>
    <p:sldId id="324" r:id="rId26"/>
    <p:sldId id="272" r:id="rId27"/>
    <p:sldId id="265" r:id="rId28"/>
    <p:sldId id="280" r:id="rId29"/>
    <p:sldId id="305" r:id="rId30"/>
    <p:sldId id="307" r:id="rId31"/>
    <p:sldId id="308" r:id="rId32"/>
    <p:sldId id="309" r:id="rId33"/>
    <p:sldId id="310" r:id="rId34"/>
    <p:sldId id="329" r:id="rId35"/>
    <p:sldId id="330" r:id="rId36"/>
    <p:sldId id="331" r:id="rId37"/>
    <p:sldId id="332" r:id="rId38"/>
    <p:sldId id="333" r:id="rId39"/>
    <p:sldId id="312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18" r:id="rId50"/>
    <p:sldId id="303" r:id="rId51"/>
    <p:sldId id="304" r:id="rId52"/>
    <p:sldId id="319" r:id="rId53"/>
    <p:sldId id="334" r:id="rId54"/>
    <p:sldId id="326" r:id="rId55"/>
    <p:sldId id="327" r:id="rId56"/>
    <p:sldId id="328" r:id="rId5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468" autoAdjust="0"/>
  </p:normalViewPr>
  <p:slideViewPr>
    <p:cSldViewPr>
      <p:cViewPr varScale="1">
        <p:scale>
          <a:sx n="90" d="100"/>
          <a:sy n="90" d="100"/>
        </p:scale>
        <p:origin x="9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75EF95-A52B-4D3E-B131-83E599133BA3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AA32E5-EEB0-4DB7-9C01-A5EE2D5FB7D4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7014ADF7-F0D3-46B3-86DD-00A8BA4DA42A}" type="parTrans" cxnId="{44C2D147-AD03-4575-9FCA-FB49D5CEAA41}">
      <dgm:prSet/>
      <dgm:spPr/>
      <dgm:t>
        <a:bodyPr/>
        <a:lstStyle/>
        <a:p>
          <a:endParaRPr lang="en-US"/>
        </a:p>
      </dgm:t>
    </dgm:pt>
    <dgm:pt modelId="{37BCB1DB-699C-458F-BD15-C43449A430EE}" type="sibTrans" cxnId="{44C2D147-AD03-4575-9FCA-FB49D5CEAA41}">
      <dgm:prSet/>
      <dgm:spPr/>
      <dgm:t>
        <a:bodyPr/>
        <a:lstStyle/>
        <a:p>
          <a:endParaRPr lang="en-US"/>
        </a:p>
      </dgm:t>
    </dgm:pt>
    <dgm:pt modelId="{A339DDC5-0FF6-428F-AE49-3B30F8CC6353}">
      <dgm:prSet phldrT="[Text]"/>
      <dgm:spPr/>
      <dgm:t>
        <a:bodyPr/>
        <a:lstStyle/>
        <a:p>
          <a:r>
            <a:rPr lang="en-US" dirty="0" smtClean="0"/>
            <a:t>Annual</a:t>
          </a:r>
          <a:endParaRPr lang="en-US" dirty="0"/>
        </a:p>
      </dgm:t>
    </dgm:pt>
    <dgm:pt modelId="{067DCA8D-D15D-4E6E-ADAF-75C379C3CDF0}" type="parTrans" cxnId="{D8E0CF6F-7790-4B8A-9309-79EC28AD3769}">
      <dgm:prSet/>
      <dgm:spPr/>
      <dgm:t>
        <a:bodyPr/>
        <a:lstStyle/>
        <a:p>
          <a:endParaRPr lang="en-US"/>
        </a:p>
      </dgm:t>
    </dgm:pt>
    <dgm:pt modelId="{CAD2B522-801B-44EA-B28A-9706E63717C0}" type="sibTrans" cxnId="{D8E0CF6F-7790-4B8A-9309-79EC28AD3769}">
      <dgm:prSet/>
      <dgm:spPr/>
      <dgm:t>
        <a:bodyPr/>
        <a:lstStyle/>
        <a:p>
          <a:endParaRPr lang="en-US"/>
        </a:p>
      </dgm:t>
    </dgm:pt>
    <dgm:pt modelId="{D350582A-313F-4A41-ABF4-7D3FA26D14FB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D1B25B4A-B76C-4BAF-B205-62F5033576BC}" type="parTrans" cxnId="{C1199553-5817-48B5-9B4A-9288025DBA26}">
      <dgm:prSet/>
      <dgm:spPr/>
      <dgm:t>
        <a:bodyPr/>
        <a:lstStyle/>
        <a:p>
          <a:endParaRPr lang="en-US"/>
        </a:p>
      </dgm:t>
    </dgm:pt>
    <dgm:pt modelId="{099A447F-0FFF-4A97-B7FD-D107DE532DD1}" type="sibTrans" cxnId="{C1199553-5817-48B5-9B4A-9288025DBA26}">
      <dgm:prSet/>
      <dgm:spPr/>
      <dgm:t>
        <a:bodyPr/>
        <a:lstStyle/>
        <a:p>
          <a:endParaRPr lang="en-US"/>
        </a:p>
      </dgm:t>
    </dgm:pt>
    <dgm:pt modelId="{7B5B54F1-9DE3-4F00-975E-30D61E545636}">
      <dgm:prSet phldrT="[Text]"/>
      <dgm:spPr/>
      <dgm:t>
        <a:bodyPr/>
        <a:lstStyle/>
        <a:p>
          <a:r>
            <a:rPr lang="en-US" dirty="0" smtClean="0"/>
            <a:t>Average</a:t>
          </a:r>
          <a:endParaRPr lang="en-US" dirty="0"/>
        </a:p>
      </dgm:t>
    </dgm:pt>
    <dgm:pt modelId="{B61EE265-B6EC-43AE-91B8-DB463700A22F}" type="parTrans" cxnId="{7048F633-4E41-497E-B3AC-627141557EB1}">
      <dgm:prSet/>
      <dgm:spPr/>
      <dgm:t>
        <a:bodyPr/>
        <a:lstStyle/>
        <a:p>
          <a:endParaRPr lang="en-US"/>
        </a:p>
      </dgm:t>
    </dgm:pt>
    <dgm:pt modelId="{DA47DF4C-BBB0-4C3F-849D-67DE97F30DE0}" type="sibTrans" cxnId="{7048F633-4E41-497E-B3AC-627141557EB1}">
      <dgm:prSet/>
      <dgm:spPr/>
      <dgm:t>
        <a:bodyPr/>
        <a:lstStyle/>
        <a:p>
          <a:endParaRPr lang="en-US"/>
        </a:p>
      </dgm:t>
    </dgm:pt>
    <dgm:pt modelId="{BC5318EE-0363-4883-B116-7B6085663CDE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2AA3991F-42F5-495A-847A-2E83E32C6924}" type="parTrans" cxnId="{9CDC7425-30A2-4AC8-ABE1-83B8D010CA36}">
      <dgm:prSet/>
      <dgm:spPr/>
      <dgm:t>
        <a:bodyPr/>
        <a:lstStyle/>
        <a:p>
          <a:endParaRPr lang="en-US"/>
        </a:p>
      </dgm:t>
    </dgm:pt>
    <dgm:pt modelId="{167897AC-7648-4EE9-8E71-78CCD5FAAC91}" type="sibTrans" cxnId="{9CDC7425-30A2-4AC8-ABE1-83B8D010CA36}">
      <dgm:prSet/>
      <dgm:spPr/>
      <dgm:t>
        <a:bodyPr/>
        <a:lstStyle/>
        <a:p>
          <a:endParaRPr lang="en-US"/>
        </a:p>
      </dgm:t>
    </dgm:pt>
    <dgm:pt modelId="{098FCE3E-45E4-473B-A718-D76DA2896DC7}">
      <dgm:prSet phldrT="[Text]"/>
      <dgm:spPr/>
      <dgm:t>
        <a:bodyPr/>
        <a:lstStyle/>
        <a:p>
          <a:r>
            <a:rPr lang="en-US" dirty="0" smtClean="0"/>
            <a:t>Daily</a:t>
          </a:r>
          <a:endParaRPr lang="en-US" dirty="0"/>
        </a:p>
      </dgm:t>
    </dgm:pt>
    <dgm:pt modelId="{53CB89EE-BAAE-4A7E-8893-F048D65D2C66}" type="parTrans" cxnId="{E8349C92-F0AB-419B-915B-20CF744FF362}">
      <dgm:prSet/>
      <dgm:spPr/>
      <dgm:t>
        <a:bodyPr/>
        <a:lstStyle/>
        <a:p>
          <a:endParaRPr lang="en-US"/>
        </a:p>
      </dgm:t>
    </dgm:pt>
    <dgm:pt modelId="{8D880150-499A-4F7A-A517-701B34F161B3}" type="sibTrans" cxnId="{E8349C92-F0AB-419B-915B-20CF744FF362}">
      <dgm:prSet/>
      <dgm:spPr/>
      <dgm:t>
        <a:bodyPr/>
        <a:lstStyle/>
        <a:p>
          <a:endParaRPr lang="en-US"/>
        </a:p>
      </dgm:t>
    </dgm:pt>
    <dgm:pt modelId="{573E8894-2143-4067-A0FC-9A304E9C641A}">
      <dgm:prSet phldrT="[Text]"/>
      <dgm:spPr/>
      <dgm:t>
        <a:bodyPr/>
        <a:lstStyle/>
        <a:p>
          <a:r>
            <a:rPr lang="en-US" dirty="0" smtClean="0"/>
            <a:t>T</a:t>
          </a:r>
          <a:endParaRPr lang="en-US" dirty="0"/>
        </a:p>
      </dgm:t>
    </dgm:pt>
    <dgm:pt modelId="{4250AB1A-98D7-4E14-AF2B-805E873A1737}" type="parTrans" cxnId="{E546F4AF-0F3A-4C0B-9365-C4D1DD0ECF9C}">
      <dgm:prSet/>
      <dgm:spPr/>
      <dgm:t>
        <a:bodyPr/>
        <a:lstStyle/>
        <a:p>
          <a:endParaRPr lang="en-US"/>
        </a:p>
      </dgm:t>
    </dgm:pt>
    <dgm:pt modelId="{28077562-EA12-41D3-8E5C-ECEE010410BB}" type="sibTrans" cxnId="{E546F4AF-0F3A-4C0B-9365-C4D1DD0ECF9C}">
      <dgm:prSet/>
      <dgm:spPr/>
      <dgm:t>
        <a:bodyPr/>
        <a:lstStyle/>
        <a:p>
          <a:endParaRPr lang="en-US"/>
        </a:p>
      </dgm:t>
    </dgm:pt>
    <dgm:pt modelId="{D9701C0B-C722-4BCC-AAC1-33272E4233EF}">
      <dgm:prSet phldrT="[Text]"/>
      <dgm:spPr/>
      <dgm:t>
        <a:bodyPr/>
        <a:lstStyle/>
        <a:p>
          <a:r>
            <a:rPr lang="en-US" dirty="0" smtClean="0"/>
            <a:t>Traffic</a:t>
          </a:r>
          <a:endParaRPr lang="en-US" dirty="0"/>
        </a:p>
      </dgm:t>
    </dgm:pt>
    <dgm:pt modelId="{9A2FD75B-DCC6-4CE6-9ACF-6CEF21A04CF9}" type="parTrans" cxnId="{35A0EB35-73BE-4D32-B7BC-A3D7AAFBA327}">
      <dgm:prSet/>
      <dgm:spPr/>
      <dgm:t>
        <a:bodyPr/>
        <a:lstStyle/>
        <a:p>
          <a:endParaRPr lang="en-US"/>
        </a:p>
      </dgm:t>
    </dgm:pt>
    <dgm:pt modelId="{EE529944-3D4B-4EFA-B2B4-E5B56BC902A0}" type="sibTrans" cxnId="{35A0EB35-73BE-4D32-B7BC-A3D7AAFBA327}">
      <dgm:prSet/>
      <dgm:spPr/>
      <dgm:t>
        <a:bodyPr/>
        <a:lstStyle/>
        <a:p>
          <a:endParaRPr lang="en-US"/>
        </a:p>
      </dgm:t>
    </dgm:pt>
    <dgm:pt modelId="{7B4CB31C-CD01-4591-9A23-AB4313F16180}" type="pres">
      <dgm:prSet presAssocID="{7E75EF95-A52B-4D3E-B131-83E599133BA3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DAC708-74D6-4FF9-A44F-16A9273FF0B9}" type="pres">
      <dgm:prSet presAssocID="{0AAA32E5-EEB0-4DB7-9C01-A5EE2D5FB7D4}" presName="composite" presStyleCnt="0"/>
      <dgm:spPr/>
    </dgm:pt>
    <dgm:pt modelId="{A031AC97-15C3-484E-A91F-BFF697A3DC82}" type="pres">
      <dgm:prSet presAssocID="{0AAA32E5-EEB0-4DB7-9C01-A5EE2D5FB7D4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B6942-B5EC-4200-8F43-B0068541C30E}" type="pres">
      <dgm:prSet presAssocID="{0AAA32E5-EEB0-4DB7-9C01-A5EE2D5FB7D4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E16EA-183F-423C-AD80-B0B5EA0E93AF}" type="pres">
      <dgm:prSet presAssocID="{0AAA32E5-EEB0-4DB7-9C01-A5EE2D5FB7D4}" presName="Accent" presStyleLbl="parChTrans1D1" presStyleIdx="0" presStyleCnt="4"/>
      <dgm:spPr/>
    </dgm:pt>
    <dgm:pt modelId="{771E84A9-21E5-407F-BF92-91949CF5AC73}" type="pres">
      <dgm:prSet presAssocID="{37BCB1DB-699C-458F-BD15-C43449A430EE}" presName="sibTrans" presStyleCnt="0"/>
      <dgm:spPr/>
    </dgm:pt>
    <dgm:pt modelId="{ACCBB491-BB14-4B96-A256-5480571E32AC}" type="pres">
      <dgm:prSet presAssocID="{D350582A-313F-4A41-ABF4-7D3FA26D14FB}" presName="composite" presStyleCnt="0"/>
      <dgm:spPr/>
    </dgm:pt>
    <dgm:pt modelId="{631845A0-098C-4424-AA1F-6C495C3D56C1}" type="pres">
      <dgm:prSet presAssocID="{D350582A-313F-4A41-ABF4-7D3FA26D14FB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B23DF-3A86-432B-B4F8-ECE6287C2984}" type="pres">
      <dgm:prSet presAssocID="{D350582A-313F-4A41-ABF4-7D3FA26D14FB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B19919-C2B7-4CFD-85AF-1414F4172759}" type="pres">
      <dgm:prSet presAssocID="{D350582A-313F-4A41-ABF4-7D3FA26D14FB}" presName="Accent" presStyleLbl="parChTrans1D1" presStyleIdx="1" presStyleCnt="4"/>
      <dgm:spPr/>
    </dgm:pt>
    <dgm:pt modelId="{C56679BD-AFF2-4872-86A4-0F80ED0E2A0E}" type="pres">
      <dgm:prSet presAssocID="{099A447F-0FFF-4A97-B7FD-D107DE532DD1}" presName="sibTrans" presStyleCnt="0"/>
      <dgm:spPr/>
    </dgm:pt>
    <dgm:pt modelId="{36294CE9-0FD3-4FDB-8941-1ED639C53F32}" type="pres">
      <dgm:prSet presAssocID="{BC5318EE-0363-4883-B116-7B6085663CDE}" presName="composite" presStyleCnt="0"/>
      <dgm:spPr/>
    </dgm:pt>
    <dgm:pt modelId="{D098B437-332B-4B45-8E5C-3A76CC4FA5AA}" type="pres">
      <dgm:prSet presAssocID="{BC5318EE-0363-4883-B116-7B6085663CDE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584BE-4A8A-455D-8E88-EA767CDCFFC0}" type="pres">
      <dgm:prSet presAssocID="{BC5318EE-0363-4883-B116-7B6085663CDE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7A4B1-5E13-48D7-9FBA-AD7CF56EBB0C}" type="pres">
      <dgm:prSet presAssocID="{BC5318EE-0363-4883-B116-7B6085663CDE}" presName="Accent" presStyleLbl="parChTrans1D1" presStyleIdx="2" presStyleCnt="4"/>
      <dgm:spPr/>
    </dgm:pt>
    <dgm:pt modelId="{17BC4ABA-5D91-4654-9449-FDDB76389EF4}" type="pres">
      <dgm:prSet presAssocID="{167897AC-7648-4EE9-8E71-78CCD5FAAC91}" presName="sibTrans" presStyleCnt="0"/>
      <dgm:spPr/>
    </dgm:pt>
    <dgm:pt modelId="{A79F4B0C-C2CE-4BB8-93C7-1EEC29F6E99E}" type="pres">
      <dgm:prSet presAssocID="{573E8894-2143-4067-A0FC-9A304E9C641A}" presName="composite" presStyleCnt="0"/>
      <dgm:spPr/>
    </dgm:pt>
    <dgm:pt modelId="{DC911B01-E239-4223-B7CD-4B130F65AF20}" type="pres">
      <dgm:prSet presAssocID="{573E8894-2143-4067-A0FC-9A304E9C641A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39059-16E0-406D-827E-01125C188F76}" type="pres">
      <dgm:prSet presAssocID="{573E8894-2143-4067-A0FC-9A304E9C641A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819DE6-A35C-47CF-ADB9-07916467D307}" type="pres">
      <dgm:prSet presAssocID="{573E8894-2143-4067-A0FC-9A304E9C641A}" presName="Accent" presStyleLbl="parChTrans1D1" presStyleIdx="3" presStyleCnt="4"/>
      <dgm:spPr/>
    </dgm:pt>
  </dgm:ptLst>
  <dgm:cxnLst>
    <dgm:cxn modelId="{DF6B06A8-F2EB-4C20-AF0F-FE642044DA6B}" type="presOf" srcId="{098FCE3E-45E4-473B-A718-D76DA2896DC7}" destId="{D098B437-332B-4B45-8E5C-3A76CC4FA5AA}" srcOrd="0" destOrd="0" presId="urn:microsoft.com/office/officeart/2011/layout/TabList"/>
    <dgm:cxn modelId="{4DE181EF-6461-415C-8C57-37CCD78D51D4}" type="presOf" srcId="{D350582A-313F-4A41-ABF4-7D3FA26D14FB}" destId="{242B23DF-3A86-432B-B4F8-ECE6287C2984}" srcOrd="0" destOrd="0" presId="urn:microsoft.com/office/officeart/2011/layout/TabList"/>
    <dgm:cxn modelId="{21EF6D62-1BFB-4BC7-994C-0BFFE0AC4D8C}" type="presOf" srcId="{BC5318EE-0363-4883-B116-7B6085663CDE}" destId="{E0A584BE-4A8A-455D-8E88-EA767CDCFFC0}" srcOrd="0" destOrd="0" presId="urn:microsoft.com/office/officeart/2011/layout/TabList"/>
    <dgm:cxn modelId="{44C2D147-AD03-4575-9FCA-FB49D5CEAA41}" srcId="{7E75EF95-A52B-4D3E-B131-83E599133BA3}" destId="{0AAA32E5-EEB0-4DB7-9C01-A5EE2D5FB7D4}" srcOrd="0" destOrd="0" parTransId="{7014ADF7-F0D3-46B3-86DD-00A8BA4DA42A}" sibTransId="{37BCB1DB-699C-458F-BD15-C43449A430EE}"/>
    <dgm:cxn modelId="{BD57186C-6C49-4047-8FB7-FE886A193CBD}" type="presOf" srcId="{7B5B54F1-9DE3-4F00-975E-30D61E545636}" destId="{631845A0-098C-4424-AA1F-6C495C3D56C1}" srcOrd="0" destOrd="0" presId="urn:microsoft.com/office/officeart/2011/layout/TabList"/>
    <dgm:cxn modelId="{35A0EB35-73BE-4D32-B7BC-A3D7AAFBA327}" srcId="{573E8894-2143-4067-A0FC-9A304E9C641A}" destId="{D9701C0B-C722-4BCC-AAC1-33272E4233EF}" srcOrd="0" destOrd="0" parTransId="{9A2FD75B-DCC6-4CE6-9ACF-6CEF21A04CF9}" sibTransId="{EE529944-3D4B-4EFA-B2B4-E5B56BC902A0}"/>
    <dgm:cxn modelId="{C1199553-5817-48B5-9B4A-9288025DBA26}" srcId="{7E75EF95-A52B-4D3E-B131-83E599133BA3}" destId="{D350582A-313F-4A41-ABF4-7D3FA26D14FB}" srcOrd="1" destOrd="0" parTransId="{D1B25B4A-B76C-4BAF-B205-62F5033576BC}" sibTransId="{099A447F-0FFF-4A97-B7FD-D107DE532DD1}"/>
    <dgm:cxn modelId="{D8E0CF6F-7790-4B8A-9309-79EC28AD3769}" srcId="{0AAA32E5-EEB0-4DB7-9C01-A5EE2D5FB7D4}" destId="{A339DDC5-0FF6-428F-AE49-3B30F8CC6353}" srcOrd="0" destOrd="0" parTransId="{067DCA8D-D15D-4E6E-ADAF-75C379C3CDF0}" sibTransId="{CAD2B522-801B-44EA-B28A-9706E63717C0}"/>
    <dgm:cxn modelId="{7048F633-4E41-497E-B3AC-627141557EB1}" srcId="{D350582A-313F-4A41-ABF4-7D3FA26D14FB}" destId="{7B5B54F1-9DE3-4F00-975E-30D61E545636}" srcOrd="0" destOrd="0" parTransId="{B61EE265-B6EC-43AE-91B8-DB463700A22F}" sibTransId="{DA47DF4C-BBB0-4C3F-849D-67DE97F30DE0}"/>
    <dgm:cxn modelId="{E546F4AF-0F3A-4C0B-9365-C4D1DD0ECF9C}" srcId="{7E75EF95-A52B-4D3E-B131-83E599133BA3}" destId="{573E8894-2143-4067-A0FC-9A304E9C641A}" srcOrd="3" destOrd="0" parTransId="{4250AB1A-98D7-4E14-AF2B-805E873A1737}" sibTransId="{28077562-EA12-41D3-8E5C-ECEE010410BB}"/>
    <dgm:cxn modelId="{0A1B68FF-7B34-4180-8677-40A72C84F632}" type="presOf" srcId="{573E8894-2143-4067-A0FC-9A304E9C641A}" destId="{45A39059-16E0-406D-827E-01125C188F76}" srcOrd="0" destOrd="0" presId="urn:microsoft.com/office/officeart/2011/layout/TabList"/>
    <dgm:cxn modelId="{74DC1B05-926D-43C0-815C-F8E754190F3A}" type="presOf" srcId="{7E75EF95-A52B-4D3E-B131-83E599133BA3}" destId="{7B4CB31C-CD01-4591-9A23-AB4313F16180}" srcOrd="0" destOrd="0" presId="urn:microsoft.com/office/officeart/2011/layout/TabList"/>
    <dgm:cxn modelId="{C7CF49D5-3278-4F6B-B46E-CC441D1F8796}" type="presOf" srcId="{A339DDC5-0FF6-428F-AE49-3B30F8CC6353}" destId="{A031AC97-15C3-484E-A91F-BFF697A3DC82}" srcOrd="0" destOrd="0" presId="urn:microsoft.com/office/officeart/2011/layout/TabList"/>
    <dgm:cxn modelId="{E8349C92-F0AB-419B-915B-20CF744FF362}" srcId="{BC5318EE-0363-4883-B116-7B6085663CDE}" destId="{098FCE3E-45E4-473B-A718-D76DA2896DC7}" srcOrd="0" destOrd="0" parTransId="{53CB89EE-BAAE-4A7E-8893-F048D65D2C66}" sibTransId="{8D880150-499A-4F7A-A517-701B34F161B3}"/>
    <dgm:cxn modelId="{74E71E64-AEAE-470B-A5CE-189071B7039F}" type="presOf" srcId="{0AAA32E5-EEB0-4DB7-9C01-A5EE2D5FB7D4}" destId="{7BDB6942-B5EC-4200-8F43-B0068541C30E}" srcOrd="0" destOrd="0" presId="urn:microsoft.com/office/officeart/2011/layout/TabList"/>
    <dgm:cxn modelId="{D33DECBE-09FE-4A15-BF7B-DDAE8565750A}" type="presOf" srcId="{D9701C0B-C722-4BCC-AAC1-33272E4233EF}" destId="{DC911B01-E239-4223-B7CD-4B130F65AF20}" srcOrd="0" destOrd="0" presId="urn:microsoft.com/office/officeart/2011/layout/TabList"/>
    <dgm:cxn modelId="{9CDC7425-30A2-4AC8-ABE1-83B8D010CA36}" srcId="{7E75EF95-A52B-4D3E-B131-83E599133BA3}" destId="{BC5318EE-0363-4883-B116-7B6085663CDE}" srcOrd="2" destOrd="0" parTransId="{2AA3991F-42F5-495A-847A-2E83E32C6924}" sibTransId="{167897AC-7648-4EE9-8E71-78CCD5FAAC91}"/>
    <dgm:cxn modelId="{86EEA26F-1976-4170-B1CC-71C5F7B31473}" type="presParOf" srcId="{7B4CB31C-CD01-4591-9A23-AB4313F16180}" destId="{39DAC708-74D6-4FF9-A44F-16A9273FF0B9}" srcOrd="0" destOrd="0" presId="urn:microsoft.com/office/officeart/2011/layout/TabList"/>
    <dgm:cxn modelId="{5177462B-5B3B-45D8-8496-20BED0995F91}" type="presParOf" srcId="{39DAC708-74D6-4FF9-A44F-16A9273FF0B9}" destId="{A031AC97-15C3-484E-A91F-BFF697A3DC82}" srcOrd="0" destOrd="0" presId="urn:microsoft.com/office/officeart/2011/layout/TabList"/>
    <dgm:cxn modelId="{3A56D468-ADAD-446E-A09C-4D455C391C35}" type="presParOf" srcId="{39DAC708-74D6-4FF9-A44F-16A9273FF0B9}" destId="{7BDB6942-B5EC-4200-8F43-B0068541C30E}" srcOrd="1" destOrd="0" presId="urn:microsoft.com/office/officeart/2011/layout/TabList"/>
    <dgm:cxn modelId="{EFB02FD8-57AC-4719-898A-DF217BEF54C8}" type="presParOf" srcId="{39DAC708-74D6-4FF9-A44F-16A9273FF0B9}" destId="{890E16EA-183F-423C-AD80-B0B5EA0E93AF}" srcOrd="2" destOrd="0" presId="urn:microsoft.com/office/officeart/2011/layout/TabList"/>
    <dgm:cxn modelId="{0EB93CE6-0D1F-4630-8D21-3F294AD995B9}" type="presParOf" srcId="{7B4CB31C-CD01-4591-9A23-AB4313F16180}" destId="{771E84A9-21E5-407F-BF92-91949CF5AC73}" srcOrd="1" destOrd="0" presId="urn:microsoft.com/office/officeart/2011/layout/TabList"/>
    <dgm:cxn modelId="{896C4695-85B0-4B8F-8BF8-6FB9C5E0B91B}" type="presParOf" srcId="{7B4CB31C-CD01-4591-9A23-AB4313F16180}" destId="{ACCBB491-BB14-4B96-A256-5480571E32AC}" srcOrd="2" destOrd="0" presId="urn:microsoft.com/office/officeart/2011/layout/TabList"/>
    <dgm:cxn modelId="{4B3DFB5B-9605-4303-8679-5432694E104A}" type="presParOf" srcId="{ACCBB491-BB14-4B96-A256-5480571E32AC}" destId="{631845A0-098C-4424-AA1F-6C495C3D56C1}" srcOrd="0" destOrd="0" presId="urn:microsoft.com/office/officeart/2011/layout/TabList"/>
    <dgm:cxn modelId="{2FC37C8A-6270-4354-8747-8B83AEBB75E8}" type="presParOf" srcId="{ACCBB491-BB14-4B96-A256-5480571E32AC}" destId="{242B23DF-3A86-432B-B4F8-ECE6287C2984}" srcOrd="1" destOrd="0" presId="urn:microsoft.com/office/officeart/2011/layout/TabList"/>
    <dgm:cxn modelId="{861CCFE9-5F5E-4008-AD58-96D87CA9A6A8}" type="presParOf" srcId="{ACCBB491-BB14-4B96-A256-5480571E32AC}" destId="{DFB19919-C2B7-4CFD-85AF-1414F4172759}" srcOrd="2" destOrd="0" presId="urn:microsoft.com/office/officeart/2011/layout/TabList"/>
    <dgm:cxn modelId="{337F7957-EAB2-4163-97B9-74AE51DB22CF}" type="presParOf" srcId="{7B4CB31C-CD01-4591-9A23-AB4313F16180}" destId="{C56679BD-AFF2-4872-86A4-0F80ED0E2A0E}" srcOrd="3" destOrd="0" presId="urn:microsoft.com/office/officeart/2011/layout/TabList"/>
    <dgm:cxn modelId="{C94668AA-414C-42EC-A3C5-0B26DC09D1AC}" type="presParOf" srcId="{7B4CB31C-CD01-4591-9A23-AB4313F16180}" destId="{36294CE9-0FD3-4FDB-8941-1ED639C53F32}" srcOrd="4" destOrd="0" presId="urn:microsoft.com/office/officeart/2011/layout/TabList"/>
    <dgm:cxn modelId="{5516B51D-D3E8-492E-A7CF-687E6D683203}" type="presParOf" srcId="{36294CE9-0FD3-4FDB-8941-1ED639C53F32}" destId="{D098B437-332B-4B45-8E5C-3A76CC4FA5AA}" srcOrd="0" destOrd="0" presId="urn:microsoft.com/office/officeart/2011/layout/TabList"/>
    <dgm:cxn modelId="{88912D13-C86B-4899-B017-953BF175DD87}" type="presParOf" srcId="{36294CE9-0FD3-4FDB-8941-1ED639C53F32}" destId="{E0A584BE-4A8A-455D-8E88-EA767CDCFFC0}" srcOrd="1" destOrd="0" presId="urn:microsoft.com/office/officeart/2011/layout/TabList"/>
    <dgm:cxn modelId="{1FD745F7-A26A-4139-A24A-889FFB2922DF}" type="presParOf" srcId="{36294CE9-0FD3-4FDB-8941-1ED639C53F32}" destId="{A247A4B1-5E13-48D7-9FBA-AD7CF56EBB0C}" srcOrd="2" destOrd="0" presId="urn:microsoft.com/office/officeart/2011/layout/TabList"/>
    <dgm:cxn modelId="{03CA208D-D230-457E-AD7A-25DF89515F01}" type="presParOf" srcId="{7B4CB31C-CD01-4591-9A23-AB4313F16180}" destId="{17BC4ABA-5D91-4654-9449-FDDB76389EF4}" srcOrd="5" destOrd="0" presId="urn:microsoft.com/office/officeart/2011/layout/TabList"/>
    <dgm:cxn modelId="{173571F2-B6FB-462C-B83A-DB10E910970C}" type="presParOf" srcId="{7B4CB31C-CD01-4591-9A23-AB4313F16180}" destId="{A79F4B0C-C2CE-4BB8-93C7-1EEC29F6E99E}" srcOrd="6" destOrd="0" presId="urn:microsoft.com/office/officeart/2011/layout/TabList"/>
    <dgm:cxn modelId="{B8E92B31-7B96-4126-BB2B-906B842ACEDA}" type="presParOf" srcId="{A79F4B0C-C2CE-4BB8-93C7-1EEC29F6E99E}" destId="{DC911B01-E239-4223-B7CD-4B130F65AF20}" srcOrd="0" destOrd="0" presId="urn:microsoft.com/office/officeart/2011/layout/TabList"/>
    <dgm:cxn modelId="{C7E8EAD1-32F7-450E-8749-CFEE8263AB48}" type="presParOf" srcId="{A79F4B0C-C2CE-4BB8-93C7-1EEC29F6E99E}" destId="{45A39059-16E0-406D-827E-01125C188F76}" srcOrd="1" destOrd="0" presId="urn:microsoft.com/office/officeart/2011/layout/TabList"/>
    <dgm:cxn modelId="{8285772F-2BD6-43C0-B7DA-45AA5B3783AC}" type="presParOf" srcId="{A79F4B0C-C2CE-4BB8-93C7-1EEC29F6E99E}" destId="{C2819DE6-A35C-47CF-ADB9-07916467D307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19DE6-A35C-47CF-ADB9-07916467D307}">
      <dsp:nvSpPr>
        <dsp:cNvPr id="0" name=""/>
        <dsp:cNvSpPr/>
      </dsp:nvSpPr>
      <dsp:spPr>
        <a:xfrm>
          <a:off x="0" y="4063135"/>
          <a:ext cx="317862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47A4B1-5E13-48D7-9FBA-AD7CF56EBB0C}">
      <dsp:nvSpPr>
        <dsp:cNvPr id="0" name=""/>
        <dsp:cNvSpPr/>
      </dsp:nvSpPr>
      <dsp:spPr>
        <a:xfrm>
          <a:off x="0" y="3035331"/>
          <a:ext cx="317862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B19919-C2B7-4CFD-85AF-1414F4172759}">
      <dsp:nvSpPr>
        <dsp:cNvPr id="0" name=""/>
        <dsp:cNvSpPr/>
      </dsp:nvSpPr>
      <dsp:spPr>
        <a:xfrm>
          <a:off x="0" y="2007528"/>
          <a:ext cx="317862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E16EA-183F-423C-AD80-B0B5EA0E93AF}">
      <dsp:nvSpPr>
        <dsp:cNvPr id="0" name=""/>
        <dsp:cNvSpPr/>
      </dsp:nvSpPr>
      <dsp:spPr>
        <a:xfrm>
          <a:off x="0" y="979725"/>
          <a:ext cx="317862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1AC97-15C3-484E-A91F-BFF697A3DC82}">
      <dsp:nvSpPr>
        <dsp:cNvPr id="0" name=""/>
        <dsp:cNvSpPr/>
      </dsp:nvSpPr>
      <dsp:spPr>
        <a:xfrm>
          <a:off x="826443" y="864"/>
          <a:ext cx="2352185" cy="978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97155" rIns="97155" bIns="97155" numCol="1" spcCol="1270" anchor="b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Annual</a:t>
          </a:r>
          <a:endParaRPr lang="en-US" sz="5100" kern="1200" dirty="0"/>
        </a:p>
      </dsp:txBody>
      <dsp:txXfrm>
        <a:off x="826443" y="864"/>
        <a:ext cx="2352185" cy="978860"/>
      </dsp:txXfrm>
    </dsp:sp>
    <dsp:sp modelId="{7BDB6942-B5EC-4200-8F43-B0068541C30E}">
      <dsp:nvSpPr>
        <dsp:cNvPr id="0" name=""/>
        <dsp:cNvSpPr/>
      </dsp:nvSpPr>
      <dsp:spPr>
        <a:xfrm>
          <a:off x="0" y="864"/>
          <a:ext cx="826443" cy="9788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A</a:t>
          </a:r>
          <a:endParaRPr lang="en-US" sz="5200" kern="1200" dirty="0"/>
        </a:p>
      </dsp:txBody>
      <dsp:txXfrm>
        <a:off x="40351" y="41215"/>
        <a:ext cx="745741" cy="938509"/>
      </dsp:txXfrm>
    </dsp:sp>
    <dsp:sp modelId="{631845A0-098C-4424-AA1F-6C495C3D56C1}">
      <dsp:nvSpPr>
        <dsp:cNvPr id="0" name=""/>
        <dsp:cNvSpPr/>
      </dsp:nvSpPr>
      <dsp:spPr>
        <a:xfrm>
          <a:off x="826443" y="1028668"/>
          <a:ext cx="2352185" cy="978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97155" rIns="97155" bIns="97155" numCol="1" spcCol="1270" anchor="b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Average</a:t>
          </a:r>
          <a:endParaRPr lang="en-US" sz="5100" kern="1200" dirty="0"/>
        </a:p>
      </dsp:txBody>
      <dsp:txXfrm>
        <a:off x="826443" y="1028668"/>
        <a:ext cx="2352185" cy="978860"/>
      </dsp:txXfrm>
    </dsp:sp>
    <dsp:sp modelId="{242B23DF-3A86-432B-B4F8-ECE6287C2984}">
      <dsp:nvSpPr>
        <dsp:cNvPr id="0" name=""/>
        <dsp:cNvSpPr/>
      </dsp:nvSpPr>
      <dsp:spPr>
        <a:xfrm>
          <a:off x="0" y="1028668"/>
          <a:ext cx="826443" cy="9788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A</a:t>
          </a:r>
          <a:endParaRPr lang="en-US" sz="5200" kern="1200" dirty="0"/>
        </a:p>
      </dsp:txBody>
      <dsp:txXfrm>
        <a:off x="40351" y="1069019"/>
        <a:ext cx="745741" cy="938509"/>
      </dsp:txXfrm>
    </dsp:sp>
    <dsp:sp modelId="{D098B437-332B-4B45-8E5C-3A76CC4FA5AA}">
      <dsp:nvSpPr>
        <dsp:cNvPr id="0" name=""/>
        <dsp:cNvSpPr/>
      </dsp:nvSpPr>
      <dsp:spPr>
        <a:xfrm>
          <a:off x="826443" y="2056471"/>
          <a:ext cx="2352185" cy="978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97155" rIns="97155" bIns="97155" numCol="1" spcCol="1270" anchor="b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Daily</a:t>
          </a:r>
          <a:endParaRPr lang="en-US" sz="5100" kern="1200" dirty="0"/>
        </a:p>
      </dsp:txBody>
      <dsp:txXfrm>
        <a:off x="826443" y="2056471"/>
        <a:ext cx="2352185" cy="978860"/>
      </dsp:txXfrm>
    </dsp:sp>
    <dsp:sp modelId="{E0A584BE-4A8A-455D-8E88-EA767CDCFFC0}">
      <dsp:nvSpPr>
        <dsp:cNvPr id="0" name=""/>
        <dsp:cNvSpPr/>
      </dsp:nvSpPr>
      <dsp:spPr>
        <a:xfrm>
          <a:off x="0" y="2056471"/>
          <a:ext cx="826443" cy="9788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D</a:t>
          </a:r>
          <a:endParaRPr lang="en-US" sz="5200" kern="1200" dirty="0"/>
        </a:p>
      </dsp:txBody>
      <dsp:txXfrm>
        <a:off x="40351" y="2096822"/>
        <a:ext cx="745741" cy="938509"/>
      </dsp:txXfrm>
    </dsp:sp>
    <dsp:sp modelId="{DC911B01-E239-4223-B7CD-4B130F65AF20}">
      <dsp:nvSpPr>
        <dsp:cNvPr id="0" name=""/>
        <dsp:cNvSpPr/>
      </dsp:nvSpPr>
      <dsp:spPr>
        <a:xfrm>
          <a:off x="826443" y="3084274"/>
          <a:ext cx="2352185" cy="978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97155" rIns="97155" bIns="97155" numCol="1" spcCol="1270" anchor="b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Traffic</a:t>
          </a:r>
          <a:endParaRPr lang="en-US" sz="5100" kern="1200" dirty="0"/>
        </a:p>
      </dsp:txBody>
      <dsp:txXfrm>
        <a:off x="826443" y="3084274"/>
        <a:ext cx="2352185" cy="978860"/>
      </dsp:txXfrm>
    </dsp:sp>
    <dsp:sp modelId="{45A39059-16E0-406D-827E-01125C188F76}">
      <dsp:nvSpPr>
        <dsp:cNvPr id="0" name=""/>
        <dsp:cNvSpPr/>
      </dsp:nvSpPr>
      <dsp:spPr>
        <a:xfrm>
          <a:off x="0" y="3084274"/>
          <a:ext cx="826443" cy="9788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T</a:t>
          </a:r>
          <a:endParaRPr lang="en-US" sz="5200" kern="1200" dirty="0"/>
        </a:p>
      </dsp:txBody>
      <dsp:txXfrm>
        <a:off x="40351" y="3124625"/>
        <a:ext cx="745741" cy="938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FD36E1-8D3E-4FF4-8C2D-248207AF61B7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2210322-8C5B-4CE9-8BB9-C6DC5618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2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22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88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9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605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945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803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06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71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52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68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3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22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11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42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42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42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496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350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27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8CC5-2BAB-4803-91E2-9293FEB1C68A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54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39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22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475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47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33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3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48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97820-6343-4E09-847A-248902B93E2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231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97820-6343-4E09-847A-248902B93E2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70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97820-6343-4E09-847A-248902B93E2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08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060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74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6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884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37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735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3F30-1809-4D16-B3E9-4F4B2EC5A307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324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332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3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3302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0322-8C5B-4CE9-8BB9-C6DC56185E57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3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8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46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06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0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36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41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8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00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2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07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552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23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6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04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79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00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40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8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3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3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19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62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54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18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47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25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59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60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5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8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24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9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87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88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08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67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04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99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91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4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1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0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93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6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94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7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491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6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13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16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81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80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19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4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3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9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77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40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68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847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63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14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88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20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6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5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3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871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13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18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54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72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48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34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91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4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17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04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75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31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97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96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34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7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7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98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0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85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31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52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68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73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17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26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35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00" y="0"/>
            <a:ext cx="9499600" cy="6858000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19124" y="3048000"/>
            <a:ext cx="783907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50" y="5767387"/>
            <a:ext cx="2170950" cy="781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6734793" y="5700279"/>
            <a:ext cx="2107849" cy="85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55" y="5619749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0863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38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970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91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286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32" y="6199143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24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1" name="Picture 2" descr="N:\MKTG\Logos\Logos - Client\Federal Highway Administration\FHWA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446"/>
            <a:ext cx="1642879" cy="69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84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996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311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39687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57" y="5767387"/>
            <a:ext cx="217095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05"/>
          <a:stretch/>
        </p:blipFill>
        <p:spPr>
          <a:xfrm>
            <a:off x="4724400" y="5700279"/>
            <a:ext cx="2107849" cy="852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5638800"/>
            <a:ext cx="2324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0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37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12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72200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33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0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79" y="6172200"/>
            <a:ext cx="1600200" cy="575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6"/>
          <a:stretch/>
        </p:blipFill>
        <p:spPr>
          <a:xfrm>
            <a:off x="8401355" y="6199143"/>
            <a:ext cx="590245" cy="567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199268"/>
            <a:ext cx="139484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91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59534" r="33260" b="17314"/>
          <a:stretch>
            <a:fillRect/>
          </a:stretch>
        </p:blipFill>
        <p:spPr bwMode="auto">
          <a:xfrm>
            <a:off x="0" y="0"/>
            <a:ext cx="28432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48038" y="188913"/>
            <a:ext cx="5561012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79646">
                    <a:lumMod val="50000"/>
                  </a:srgbClr>
                </a:solidFill>
              </a:rPr>
              <a:t>Transportation Performance Management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8" t="78447" r="40204" b="17314"/>
          <a:stretch>
            <a:fillRect/>
          </a:stretch>
        </p:blipFill>
        <p:spPr bwMode="auto">
          <a:xfrm>
            <a:off x="2519363" y="612775"/>
            <a:ext cx="792162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3311525" y="612775"/>
            <a:ext cx="3132138" cy="136525"/>
            <a:chOff x="2483768" y="3429000"/>
            <a:chExt cx="3132348" cy="13716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6011863" y="612775"/>
            <a:ext cx="3132137" cy="136525"/>
            <a:chOff x="2483768" y="3429000"/>
            <a:chExt cx="3132348" cy="13716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3239852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031940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482402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8" t="78447" r="40204" b="17314"/>
            <a:stretch>
              <a:fillRect/>
            </a:stretch>
          </p:blipFill>
          <p:spPr bwMode="auto">
            <a:xfrm>
              <a:off x="2483768" y="3429000"/>
              <a:ext cx="792088" cy="13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6226175"/>
            <a:ext cx="1431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5"/>
          <p:cNvSpPr>
            <a:spLocks noGrp="1"/>
          </p:cNvSpPr>
          <p:nvPr>
            <p:ph type="title"/>
          </p:nvPr>
        </p:nvSpPr>
        <p:spPr>
          <a:xfrm>
            <a:off x="192024" y="800708"/>
            <a:ext cx="8229600" cy="576064"/>
          </a:xfrm>
          <a:prstGeom prst="rect">
            <a:avLst/>
          </a:prstGeom>
        </p:spPr>
        <p:txBody>
          <a:bodyPr/>
          <a:lstStyle>
            <a:lvl1pPr algn="l">
              <a:defRPr sz="3200" b="1" i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592796"/>
            <a:ext cx="8229600" cy="453336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3/27/2012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213" y="6356350"/>
            <a:ext cx="338497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Overview of Safety Performance Management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BAF5-7099-4688-8E5A-00CAC886D3C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609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8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7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4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32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9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87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18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14400" y="4730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98637"/>
            <a:ext cx="777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3B07D6E-F3C9-448B-A139-1006F7BFE2B1}" type="datetimeFigureOut">
              <a:rPr lang="en-US" smtClean="0">
                <a:solidFill>
                  <a:prstClr val="white"/>
                </a:solidFill>
              </a:rPr>
              <a:pPr/>
              <a:t>1/27/2017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9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afety.fhwa.dot.gov/legislationandpolicy/fast/ssds_guidance.cfm" TargetMode="External"/><Relationship Id="rId1" Type="http://schemas.openxmlformats.org/officeDocument/2006/relationships/slideLayout" Target="../slideLayouts/slideLayout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afety.fhwa.dot.gov/rsdp/downloads/fhwasa16037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afety.fhwa.dot.gov/rsdp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3.xml"/><Relationship Id="rId5" Type="http://schemas.openxmlformats.org/officeDocument/2006/relationships/hyperlink" Target="http://safety.fhwa.dot.gov/hsip/" TargetMode="External"/><Relationship Id="rId4" Type="http://schemas.openxmlformats.org/officeDocument/2006/relationships/hyperlink" Target="http://safety.fhwa.dot.gov/rsdp/mire.aspx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Pollack@dot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3.xml"/><Relationship Id="rId4" Type="http://schemas.openxmlformats.org/officeDocument/2006/relationships/hyperlink" Target="mailto:Ray.Krammes@dot.gov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n.jessberger@dot.gov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3.xml"/><Relationship Id="rId6" Type="http://schemas.openxmlformats.org/officeDocument/2006/relationships/hyperlink" Target="http://www.fhwa.dot.gov/policyinformation/travel_monitoring/pubs/aadt/" TargetMode="External"/><Relationship Id="rId5" Type="http://schemas.openxmlformats.org/officeDocument/2006/relationships/hyperlink" Target="http://www.fhwa.dot.gov/policyinformation/hpms/fieldmanual/" TargetMode="External"/><Relationship Id="rId4" Type="http://schemas.openxmlformats.org/officeDocument/2006/relationships/hyperlink" Target="http://www.fhwa.dot.gov/policyinformation/tmguide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Stuart.Thompson@dot.gov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Pollack@dot.gov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3.xml"/><Relationship Id="rId4" Type="http://schemas.openxmlformats.org/officeDocument/2006/relationships/hyperlink" Target="mailto:Ray.Krammes@dot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067800" cy="2079625"/>
          </a:xfrm>
        </p:spPr>
        <p:txBody>
          <a:bodyPr>
            <a:noAutofit/>
          </a:bodyPr>
          <a:lstStyle/>
          <a:p>
            <a:pPr lvl="0" algn="r"/>
            <a:r>
              <a:rPr lang="en-US" sz="4000" dirty="0" smtClean="0"/>
              <a:t>Model Inventory of Roadway Elements </a:t>
            </a:r>
            <a:br>
              <a:rPr lang="en-US" sz="4000" dirty="0" smtClean="0"/>
            </a:br>
            <a:r>
              <a:rPr lang="en-US" sz="4000" dirty="0" smtClean="0"/>
              <a:t>Fundamental Data Elements:</a:t>
            </a:r>
            <a:br>
              <a:rPr lang="en-US" sz="4000" dirty="0" smtClean="0"/>
            </a:br>
            <a:r>
              <a:rPr lang="en-US" sz="3800" dirty="0" smtClean="0"/>
              <a:t>New Requirements Under 23 CFR Part 924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0"/>
            <a:ext cx="77724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r"/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FHWA Office of Safety</a:t>
            </a:r>
          </a:p>
          <a:p>
            <a:pPr lvl="0" algn="r"/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January 25, 2017</a:t>
            </a:r>
          </a:p>
        </p:txBody>
      </p:sp>
      <p:sp>
        <p:nvSpPr>
          <p:cNvPr id="4" name="Rectangle 3"/>
          <p:cNvSpPr/>
          <p:nvPr/>
        </p:nvSpPr>
        <p:spPr>
          <a:xfrm>
            <a:off x="-304800" y="0"/>
            <a:ext cx="94488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Highway Safety Improvement Program (HSIP)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Core Federal-aid program</a:t>
            </a:r>
          </a:p>
          <a:p>
            <a:pPr lvl="1"/>
            <a:r>
              <a:rPr lang="en-US" dirty="0" smtClean="0"/>
              <a:t>Purpose: achieve a significant reduction in fatalities and serious injuries on all public roads</a:t>
            </a:r>
          </a:p>
          <a:p>
            <a:pPr lvl="1"/>
            <a:r>
              <a:rPr lang="en-US" dirty="0" smtClean="0"/>
              <a:t>$2.2-2.4 billion annual apportionment </a:t>
            </a:r>
          </a:p>
          <a:p>
            <a:pPr lvl="0"/>
            <a:r>
              <a:rPr lang="en-US" dirty="0" smtClean="0"/>
              <a:t>Last rulemaking update took effect: January 23, 2009</a:t>
            </a:r>
            <a:endParaRPr lang="en-US" b="1" i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04800" y="0"/>
            <a:ext cx="94488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39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is FHWA making this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Provide consistency with MAP-21 </a:t>
            </a:r>
            <a:br>
              <a:rPr lang="en-US" smtClean="0"/>
            </a:br>
            <a:r>
              <a:rPr lang="en-US" smtClean="0"/>
              <a:t>and the FAST Act</a:t>
            </a:r>
          </a:p>
          <a:p>
            <a:pPr lvl="0"/>
            <a:r>
              <a:rPr lang="en-US" smtClean="0"/>
              <a:t>Implement actions required by </a:t>
            </a:r>
            <a:br>
              <a:rPr lang="en-US" smtClean="0"/>
            </a:br>
            <a:r>
              <a:rPr lang="en-US" smtClean="0"/>
              <a:t>the Secretary in MAP-21</a:t>
            </a:r>
          </a:p>
          <a:p>
            <a:pPr lvl="0"/>
            <a:r>
              <a:rPr lang="en-US" smtClean="0"/>
              <a:t>Clarify existing program requirements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04800" y="0"/>
            <a:ext cx="94488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Legislative Changes and Requirements for HSIP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Items Removed </a:t>
            </a:r>
            <a:r>
              <a:rPr lang="en-US" sz="27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(no longer exist under MAP-21)</a:t>
            </a:r>
          </a:p>
          <a:p>
            <a:pPr lvl="1"/>
            <a:r>
              <a:rPr lang="en-US" dirty="0" smtClean="0"/>
              <a:t>Transparency Report</a:t>
            </a:r>
          </a:p>
          <a:p>
            <a:pPr lvl="1"/>
            <a:r>
              <a:rPr lang="en-US" dirty="0" smtClean="0"/>
              <a:t>High Risk Rural Roads set-aside and reporting requirements</a:t>
            </a:r>
          </a:p>
          <a:p>
            <a:pPr lvl="1"/>
            <a:r>
              <a:rPr lang="en-US" dirty="0" smtClean="0"/>
              <a:t>10% flexibility provision for States to use safety funding per 23 U.S.C. 148(e)</a:t>
            </a:r>
          </a:p>
          <a:p>
            <a:pPr lvl="0"/>
            <a:r>
              <a:rPr lang="en-US" dirty="0" smtClean="0"/>
              <a:t>Items Added</a:t>
            </a:r>
          </a:p>
          <a:p>
            <a:pPr lvl="1"/>
            <a:r>
              <a:rPr lang="en-US" dirty="0" smtClean="0"/>
              <a:t>State Strategic Highway Safety Plan update requirements</a:t>
            </a:r>
          </a:p>
          <a:p>
            <a:pPr lvl="1"/>
            <a:r>
              <a:rPr lang="en-US" b="1" dirty="0" smtClean="0"/>
              <a:t>Subset of model inventory of roadway elements</a:t>
            </a:r>
          </a:p>
          <a:p>
            <a:pPr lvl="1"/>
            <a:r>
              <a:rPr lang="en-US" dirty="0" smtClean="0"/>
              <a:t>HSIP reporting content and schedule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924.1 	Purpose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924.3	Definitions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924.5 	Policy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924.7 	Program Structure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924.9 	Planning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b="1" dirty="0"/>
              <a:t>924.11 	Implementation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924.13 	Evaluation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dirty="0"/>
              <a:t>924.15 	Reporting</a:t>
            </a:r>
          </a:p>
          <a:p>
            <a:pPr>
              <a:spcBef>
                <a:spcPts val="0"/>
              </a:spcBef>
              <a:buFont typeface="Calibri" panose="020F0502020204030204" pitchFamily="34" charset="0"/>
              <a:buChar char="§"/>
            </a:pPr>
            <a:r>
              <a:rPr lang="en-US" sz="3000" b="1" dirty="0"/>
              <a:t>924.17	MIRE Fundamental Data </a:t>
            </a:r>
            <a:r>
              <a:rPr lang="en-US" sz="3000" b="1" dirty="0" smtClean="0"/>
              <a:t>Elements</a:t>
            </a:r>
            <a:endParaRPr lang="en-US" sz="3000" b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7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924.11 Implementation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The HSIP shall be implemented in accordance with the Planning requirements. </a:t>
            </a:r>
          </a:p>
          <a:p>
            <a:pPr lvl="0"/>
            <a:r>
              <a:rPr lang="en-US" b="1" dirty="0" smtClean="0"/>
              <a:t>MIRE Fundamental Data Elements</a:t>
            </a:r>
            <a:r>
              <a:rPr lang="en-US" b="1" dirty="0"/>
              <a:t>: 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Incorporate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specific quantifiable and measurable anticipated improvements for the collection of MIRE fundamental data elements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into the Traffic Records Strategic Plan by July 1, 2017</a:t>
            </a:r>
            <a:endParaRPr lang="en-US" b="1" i="1" dirty="0">
              <a:solidFill>
                <a:schemeClr val="tx2">
                  <a:lumMod val="50000"/>
                </a:schemeClr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Have access to a complete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collection of MIRE FDE on all public roads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by September 30, 2026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Requires SHSP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include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or be accompanied by actions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that address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how the SHSP emphasis area strategies will be implemented</a:t>
            </a:r>
          </a:p>
          <a:p>
            <a:pPr lvl="0"/>
            <a:r>
              <a:rPr lang="en-US" dirty="0" smtClean="0"/>
              <a:t>Railway-Highway Crossings Program Special Rule </a:t>
            </a:r>
          </a:p>
          <a:p>
            <a:pPr lvl="0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3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MIRE Fundamental Data Elements</a:t>
            </a:r>
            <a:br>
              <a:rPr lang="en-US" dirty="0" smtClean="0"/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(924.17 MIRE Fundamental Data Elements)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Required to comply with section 1112 of MAP-21</a:t>
            </a:r>
          </a:p>
          <a:p>
            <a:pPr lvl="1"/>
            <a:r>
              <a:rPr lang="en-US" dirty="0"/>
              <a:t>Establish a subset of the model inventory elements that are useful for the inventory of roadway safety; and</a:t>
            </a:r>
          </a:p>
          <a:p>
            <a:pPr lvl="1"/>
            <a:r>
              <a:rPr lang="en-US" dirty="0"/>
              <a:t>Ensure that States adopt and use the subset to improve data collection</a:t>
            </a:r>
          </a:p>
          <a:p>
            <a:pPr lvl="0"/>
            <a:r>
              <a:rPr lang="en-US" dirty="0"/>
              <a:t>Model Inventory of Roadway Elements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MIRE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en-US" dirty="0"/>
              <a:t>Fundamental Data Elements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FDE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dirty="0"/>
              <a:t>Needed to conduct enhanced safety analysis</a:t>
            </a:r>
          </a:p>
          <a:p>
            <a:pPr lvl="1"/>
            <a:r>
              <a:rPr lang="en-US" dirty="0"/>
              <a:t>Potential to support other safety and infrastructure </a:t>
            </a:r>
            <a:r>
              <a:rPr lang="en-US" dirty="0" smtClean="0"/>
              <a:t>programs</a:t>
            </a:r>
          </a:p>
          <a:p>
            <a:pPr lvl="1"/>
            <a:r>
              <a:rPr lang="en-US" dirty="0" smtClean="0"/>
              <a:t>All public roads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7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Fundamental Data Elements</a:t>
            </a:r>
            <a:br>
              <a:rPr lang="en-US" dirty="0" smtClean="0"/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(924.17 MIRE Fundamental Data Elements)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Three Tables based on functional classification and surface type</a:t>
            </a:r>
          </a:p>
          <a:p>
            <a:pPr lvl="1"/>
            <a:r>
              <a:rPr lang="en-US" dirty="0" smtClean="0"/>
              <a:t> Non-Local Paved Roads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(37 elements)</a:t>
            </a:r>
          </a:p>
          <a:p>
            <a:pPr lvl="2"/>
            <a:r>
              <a:rPr lang="en-US" dirty="0" smtClean="0"/>
              <a:t>Roadway Segments</a:t>
            </a:r>
          </a:p>
          <a:p>
            <a:pPr lvl="2"/>
            <a:r>
              <a:rPr lang="en-US" dirty="0" smtClean="0"/>
              <a:t>Intersections</a:t>
            </a:r>
          </a:p>
          <a:p>
            <a:pPr lvl="2"/>
            <a:r>
              <a:rPr lang="en-US" dirty="0" smtClean="0"/>
              <a:t>Interchanges/Ramps</a:t>
            </a:r>
          </a:p>
          <a:p>
            <a:pPr lvl="1"/>
            <a:r>
              <a:rPr lang="en-US" dirty="0" smtClean="0"/>
              <a:t>Local Paved Roads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(9 elements)</a:t>
            </a:r>
          </a:p>
          <a:p>
            <a:pPr lvl="2"/>
            <a:r>
              <a:rPr lang="en-US" dirty="0" smtClean="0"/>
              <a:t>Roadway Segments</a:t>
            </a:r>
          </a:p>
          <a:p>
            <a:pPr lvl="1"/>
            <a:r>
              <a:rPr lang="en-US" dirty="0" smtClean="0"/>
              <a:t>Unpaved Roads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(5 elements)</a:t>
            </a:r>
          </a:p>
          <a:p>
            <a:pPr lvl="2"/>
            <a:r>
              <a:rPr lang="en-US" dirty="0" smtClean="0"/>
              <a:t>Roadway Segments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9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Unpaved Roads Provision Under FAST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FAST Act allows States to opt out of collecting MIRE FDEs on unpaved roads.  They must meet two conditions:</a:t>
            </a:r>
          </a:p>
          <a:p>
            <a:pPr lvl="1"/>
            <a:r>
              <a:rPr lang="en-US" sz="2400" dirty="0" smtClean="0"/>
              <a:t>The States do not use HSIP funds on any unpaved road for which they do not collect the MIRE FDEs [23 U.S.C. 148(k)(A)]  AND</a:t>
            </a:r>
          </a:p>
          <a:p>
            <a:pPr lvl="1"/>
            <a:r>
              <a:rPr lang="en-US" sz="2400" dirty="0" smtClean="0"/>
              <a:t>The States demonstrate having consulted with affected Indian tribes before ceasing to collect the data on roads included in the National Tribal Transportation Facility Inventory [23 U.S.C. 148(k)(B)]</a:t>
            </a:r>
            <a:endParaRPr lang="en-US" sz="2400" dirty="0"/>
          </a:p>
          <a:p>
            <a:r>
              <a:rPr lang="en-US" sz="2400" dirty="0" smtClean="0"/>
              <a:t>If States choose to opt out, they must notify their FHWA Division Office via letter to the Division Administrator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96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Guidance on State Safety Data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525963"/>
          </a:xfrm>
        </p:spPr>
        <p:txBody>
          <a:bodyPr/>
          <a:lstStyle/>
          <a:p>
            <a:r>
              <a:rPr lang="en-US" dirty="0" smtClean="0"/>
              <a:t>Guidance on State Safety Data Systems, including the MIRE FDE’s can be found at:</a:t>
            </a:r>
          </a:p>
          <a:p>
            <a:endParaRPr lang="en-US" dirty="0" smtClean="0"/>
          </a:p>
          <a:p>
            <a:pPr marL="400050" lvl="1" indent="0">
              <a:buNone/>
            </a:pPr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safety.fhwa.dot.gov/legislationandpolicy/fast/ssds_guidance.cfm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857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were the MIRE FDE Chosen?</a:t>
            </a:r>
            <a:br>
              <a:rPr lang="en-US" dirty="0" smtClean="0"/>
            </a:br>
            <a:r>
              <a:rPr lang="en-US" dirty="0" smtClean="0"/>
              <a:t>Key Principles in MAP-21 &amp; FAST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Highway Safety Improvement Program: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goal </a:t>
            </a:r>
            <a:r>
              <a:rPr lang="en-US" dirty="0" smtClean="0"/>
              <a:t>is </a:t>
            </a:r>
            <a:r>
              <a:rPr lang="en-US" dirty="0"/>
              <a:t>to achieve a significant reduction in traffic fatalities and serious injuries on all public </a:t>
            </a:r>
            <a:r>
              <a:rPr lang="en-US" dirty="0" smtClean="0"/>
              <a:t>roads. </a:t>
            </a:r>
          </a:p>
          <a:p>
            <a:pPr lvl="1"/>
            <a:r>
              <a:rPr lang="en-US" dirty="0" smtClean="0"/>
              <a:t>Requires </a:t>
            </a:r>
            <a:r>
              <a:rPr lang="en-US" dirty="0"/>
              <a:t>a data-driven, strategic approach to improving highway safety on all public roads that focuses on </a:t>
            </a:r>
            <a:r>
              <a:rPr lang="en-US" dirty="0" smtClean="0"/>
              <a:t>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were the MIRE FDE Chosen?</a:t>
            </a:r>
            <a:br>
              <a:rPr lang="en-US" dirty="0" smtClean="0"/>
            </a:br>
            <a:r>
              <a:rPr lang="en-US" dirty="0"/>
              <a:t>Key Principles in MAP-21 &amp; FAST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State </a:t>
            </a:r>
            <a:r>
              <a:rPr lang="en-US" dirty="0"/>
              <a:t>safety data systems should be sufficient to guide the HSIP and </a:t>
            </a:r>
            <a:r>
              <a:rPr lang="en-US" dirty="0" smtClean="0"/>
              <a:t>SHSP processes, e.g.:</a:t>
            </a:r>
          </a:p>
          <a:p>
            <a:pPr lvl="1"/>
            <a:r>
              <a:rPr lang="en-US" dirty="0"/>
              <a:t>Identify fatalities and serious injuries on all public roads by location</a:t>
            </a:r>
          </a:p>
          <a:p>
            <a:pPr lvl="1"/>
            <a:r>
              <a:rPr lang="en-US" dirty="0" smtClean="0"/>
              <a:t>Safety </a:t>
            </a:r>
            <a:r>
              <a:rPr lang="en-US" dirty="0"/>
              <a:t>problem identification and countermeasure analysis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hazardous locations, sections, and </a:t>
            </a:r>
            <a:r>
              <a:rPr lang="en-US" dirty="0" smtClean="0"/>
              <a:t>elements.</a:t>
            </a:r>
          </a:p>
          <a:p>
            <a:pPr lvl="1"/>
            <a:r>
              <a:rPr lang="en-US" dirty="0" smtClean="0"/>
              <a:t>Etc. 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4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were the MIRE FDE Chosen?</a:t>
            </a:r>
            <a:br>
              <a:rPr lang="en-US" dirty="0" smtClean="0"/>
            </a:br>
            <a:r>
              <a:rPr lang="en-US" dirty="0"/>
              <a:t>Key Principles in MAP-21 &amp; FAST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20452"/>
            <a:ext cx="8839200" cy="4546948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State's crash, roadway, and traffic data </a:t>
            </a:r>
            <a:r>
              <a:rPr lang="en-US" dirty="0" smtClean="0"/>
              <a:t>should </a:t>
            </a:r>
            <a:r>
              <a:rPr lang="en-US" dirty="0"/>
              <a:t>be able to be linked or combined by virtue of having common data elements. </a:t>
            </a:r>
            <a:endParaRPr lang="en-US" dirty="0" smtClean="0"/>
          </a:p>
          <a:p>
            <a:pPr lvl="1"/>
            <a:r>
              <a:rPr lang="en-US" dirty="0" smtClean="0"/>
              <a:t>States now include as part of their annual Highway Performance Monitoring System (HPMS) data submission a linear reference system network </a:t>
            </a:r>
          </a:p>
          <a:p>
            <a:pPr lvl="1"/>
            <a:r>
              <a:rPr lang="en-US" dirty="0" smtClean="0"/>
              <a:t>That network is one </a:t>
            </a:r>
            <a:r>
              <a:rPr lang="en-US" dirty="0"/>
              <a:t>means to </a:t>
            </a:r>
            <a:r>
              <a:rPr lang="en-US" dirty="0" err="1"/>
              <a:t>geolocate</a:t>
            </a:r>
            <a:r>
              <a:rPr lang="en-US" dirty="0"/>
              <a:t> all safety data on a common highway </a:t>
            </a:r>
            <a:r>
              <a:rPr lang="en-US" dirty="0" err="1"/>
              <a:t>basemap</a:t>
            </a:r>
            <a:r>
              <a:rPr lang="en-US" dirty="0"/>
              <a:t> that includes all public roads</a:t>
            </a:r>
            <a:r>
              <a:rPr lang="en-US" dirty="0" smtClean="0"/>
              <a:t>.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2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were the MIRE FDE Chosen?</a:t>
            </a:r>
            <a:br>
              <a:rPr lang="en-US" dirty="0" smtClean="0"/>
            </a:br>
            <a:r>
              <a:rPr lang="en-US" dirty="0" smtClean="0"/>
              <a:t>FDEs Should Enable Agencies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44252"/>
            <a:ext cx="8839200" cy="45469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Define </a:t>
            </a:r>
            <a:r>
              <a:rPr lang="en-US" dirty="0">
                <a:solidFill>
                  <a:srgbClr val="00B050"/>
                </a:solidFill>
              </a:rPr>
              <a:t>roadway segments, intersections and </a:t>
            </a:r>
            <a:r>
              <a:rPr lang="en-US" dirty="0" smtClean="0">
                <a:solidFill>
                  <a:srgbClr val="00B050"/>
                </a:solidFill>
              </a:rPr>
              <a:t>interchanges/ramps</a:t>
            </a: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Delineate </a:t>
            </a:r>
            <a:r>
              <a:rPr lang="en-US" dirty="0">
                <a:solidFill>
                  <a:srgbClr val="0070C0"/>
                </a:solidFill>
              </a:rPr>
              <a:t>basic information needed to characterize the roadway type and </a:t>
            </a:r>
            <a:r>
              <a:rPr lang="en-US" dirty="0" smtClean="0">
                <a:solidFill>
                  <a:srgbClr val="0070C0"/>
                </a:solidFill>
              </a:rPr>
              <a:t>exposure</a:t>
            </a:r>
            <a:r>
              <a:rPr lang="en-US" dirty="0" smtClean="0"/>
              <a:t>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dentify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governmental ownership and functional classification consistent with the HSIP reporting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requirements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MIRE FDE for Roadway Segments</a:t>
            </a:r>
            <a:b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on </a:t>
            </a:r>
            <a:r>
              <a:rPr lang="en-US" dirty="0" smtClean="0"/>
              <a:t>Non-Local Paved Roads (Table 1 in 23 CFR 924)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5237"/>
            <a:ext cx="47244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Segment Identifier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Route Number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Route/Street Name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Federal Aid/Route Type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Rural/Urban Designation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Surface Type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Begin Point Segment Descriptor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End Point Segment Descriptor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Segment Length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Direction of Inventory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Functional Class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876800" y="1341437"/>
            <a:ext cx="43434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Median Type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Access Control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One/Two-Way Operations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Number of Through Lanes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AADT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AADT Year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Type of Governmental </a:t>
            </a:r>
            <a:b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Ownership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7800" y="4760175"/>
            <a:ext cx="2895601" cy="460382"/>
          </a:xfrm>
          <a:prstGeom prst="rect">
            <a:avLst/>
          </a:prstGeom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ts val="2000"/>
              </a:lnSpc>
              <a:defRPr b="1"/>
            </a:lvl1pPr>
          </a:lstStyle>
          <a:p>
            <a:pPr indent="-57150" algn="l">
              <a:lnSpc>
                <a:spcPct val="120000"/>
              </a:lnSpc>
            </a:pPr>
            <a:r>
              <a:rPr lang="en-US" sz="1600" b="0" dirty="0" smtClean="0"/>
              <a:t>* </a:t>
            </a:r>
            <a:r>
              <a:rPr lang="en-US" sz="1600" b="0" dirty="0"/>
              <a:t>– </a:t>
            </a:r>
            <a:r>
              <a:rPr lang="en-US" sz="1600" b="0" dirty="0" smtClean="0"/>
              <a:t>HPMS </a:t>
            </a:r>
            <a:r>
              <a:rPr lang="en-US" sz="1600" b="0" dirty="0"/>
              <a:t>full extent elements</a:t>
            </a:r>
          </a:p>
        </p:txBody>
      </p:sp>
    </p:spTree>
    <p:extLst>
      <p:ext uri="{BB962C8B-B14F-4D97-AF65-F5344CB8AC3E}">
        <p14:creationId xmlns:p14="http://schemas.microsoft.com/office/powerpoint/2010/main" val="25335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MIRE FDE for Roadway Segments</a:t>
            </a:r>
            <a:b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/>
              <a:t>on Local Paved Roads (Table 2 in 23 CFR 924)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5237"/>
            <a:ext cx="47244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Segment Identifier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Rural/Urban Designation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Surface Type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Begin Point Segment Descriptor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End Point Segment Descriptor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Functional Class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876800" y="1341437"/>
            <a:ext cx="43434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Number of Through Lanes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AADT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Type of Governmental </a:t>
            </a:r>
            <a:b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Ownership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32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MIRE FDE for Roadway Segments</a:t>
            </a:r>
            <a:b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/>
              <a:t>on Unpaved Roads (Table 3 in 23 CFR 924)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5237"/>
            <a:ext cx="47244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Segment Identifier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Begin Point Segment Descriptor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rgbClr val="00B050"/>
                </a:solidFill>
              </a:rPr>
              <a:t>End Point Segment Descriptor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Functional Class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876800" y="1341437"/>
            <a:ext cx="42672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70C0"/>
                </a:solidFill>
              </a:rPr>
              <a:t> 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Type of Governmental </a:t>
            </a:r>
            <a:b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Ownership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8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MIRE FDE for Intersections</a:t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>(Non-local paved roads, Table 1 in 23 CFR 924)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Unique Junction Identifier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Location Identifier for Road 1 Crossing Point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Location Identifier for Road 2 Crossing Point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Intersection/Junction Geometry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Intersection/Junction Traffic Control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AADT </a:t>
            </a:r>
            <a:r>
              <a:rPr lang="en-US" i="1" dirty="0" smtClean="0">
                <a:solidFill>
                  <a:srgbClr val="0070C0"/>
                </a:solidFill>
              </a:rPr>
              <a:t>[for each Intersecting Road]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AADT Year </a:t>
            </a:r>
            <a:r>
              <a:rPr lang="en-US" i="1" dirty="0" smtClean="0">
                <a:solidFill>
                  <a:srgbClr val="0070C0"/>
                </a:solidFill>
              </a:rPr>
              <a:t>[for each Intersecting Road]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Unique Approach Identifier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8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MIRE FDE for Interchanges/Ramps </a:t>
            </a:r>
            <a:b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(Non-local Paved Roads, Table 1 in 23 CFR 924)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B050"/>
                </a:solidFill>
              </a:rPr>
              <a:t>Unique Interchange Identifier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B050"/>
                </a:solidFill>
              </a:rPr>
              <a:t>Location Identifier for Roadway at Beginning Ramp Terminal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B050"/>
                </a:solidFill>
              </a:rPr>
              <a:t>Location Identifier for Roadway at Ending Ramp Terminal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Ramp Length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Roadway Type at Beginning Ramp Terminal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Roadway Type at Ending Ramp Terminal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40386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Interchange Type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Ramp AADT*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70C0"/>
                </a:solidFill>
              </a:rPr>
              <a:t>Year of Ramp AADT*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Functional Class*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Type of Governmental Ownership*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602568"/>
            <a:ext cx="2895601" cy="775597"/>
          </a:xfrm>
          <a:prstGeom prst="rect">
            <a:avLst/>
          </a:prstGeom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ts val="2000"/>
              </a:lnSpc>
              <a:defRPr b="1"/>
            </a:lvl1pPr>
          </a:lstStyle>
          <a:p>
            <a:pPr indent="-57150" algn="l">
              <a:lnSpc>
                <a:spcPct val="120000"/>
              </a:lnSpc>
            </a:pPr>
            <a:r>
              <a:rPr lang="en-US" sz="1600" u="sng" dirty="0" smtClean="0">
                <a:solidFill>
                  <a:srgbClr val="1F497D">
                    <a:lumMod val="20000"/>
                    <a:lumOff val="80000"/>
                  </a:srgbClr>
                </a:solidFill>
                <a:sym typeface="Wingdings" panose="05000000000000000000" pitchFamily="2" charset="2"/>
              </a:rPr>
              <a:t>LEGEND</a:t>
            </a:r>
            <a:endParaRPr lang="en-US" sz="1600" b="0" dirty="0" smtClean="0">
              <a:solidFill>
                <a:prstClr val="white"/>
              </a:solidFill>
            </a:endParaRPr>
          </a:p>
          <a:p>
            <a:pPr indent="-57150" algn="l">
              <a:lnSpc>
                <a:spcPct val="120000"/>
              </a:lnSpc>
            </a:pPr>
            <a:r>
              <a:rPr lang="en-US" sz="1600" b="0" dirty="0" smtClean="0">
                <a:solidFill>
                  <a:prstClr val="white"/>
                </a:solidFill>
              </a:rPr>
              <a:t>* </a:t>
            </a:r>
            <a:r>
              <a:rPr lang="en-US" sz="1600" b="0" dirty="0">
                <a:solidFill>
                  <a:prstClr val="white"/>
                </a:solidFill>
              </a:rPr>
              <a:t>– </a:t>
            </a:r>
            <a:r>
              <a:rPr lang="en-US" sz="1600" b="0" dirty="0" smtClean="0">
                <a:solidFill>
                  <a:prstClr val="white"/>
                </a:solidFill>
              </a:rPr>
              <a:t>HPMS </a:t>
            </a:r>
            <a:r>
              <a:rPr lang="en-US" sz="1600" b="0" dirty="0">
                <a:solidFill>
                  <a:prstClr val="white"/>
                </a:solidFill>
              </a:rPr>
              <a:t>full extent elements</a:t>
            </a:r>
          </a:p>
        </p:txBody>
      </p:sp>
    </p:spTree>
    <p:extLst>
      <p:ext uri="{BB962C8B-B14F-4D97-AF65-F5344CB8AC3E}">
        <p14:creationId xmlns:p14="http://schemas.microsoft.com/office/powerpoint/2010/main" val="15685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Reliability of Safety Management Methods: Network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525963"/>
          </a:xfrm>
        </p:spPr>
        <p:txBody>
          <a:bodyPr/>
          <a:lstStyle/>
          <a:p>
            <a:r>
              <a:rPr lang="en-US" dirty="0" smtClean="0"/>
              <a:t>Comparison of economic effectiveness of alternative network screening methods.</a:t>
            </a:r>
          </a:p>
          <a:p>
            <a:r>
              <a:rPr lang="en-US" dirty="0" smtClean="0"/>
              <a:t>Expected average crash frequency consistently yielded more economically efficient set of projects.</a:t>
            </a:r>
          </a:p>
          <a:p>
            <a:pPr marL="0" indent="0">
              <a:buNone/>
            </a:pPr>
            <a:r>
              <a:rPr lang="en-US" sz="2400" u="sng" dirty="0">
                <a:hlinkClick r:id="rId3"/>
              </a:rPr>
              <a:t>http://safety.fhwa.dot.gov/rsdp/downloads/fhwasa16037.pdf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Implementation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525963"/>
          </a:xfrm>
        </p:spPr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b="1" dirty="0" smtClean="0"/>
              <a:t>July 1, 2017</a:t>
            </a:r>
            <a:r>
              <a:rPr lang="en-US" dirty="0" smtClean="0"/>
              <a:t> – Incorporate specific quantifiable and measurable anticipated improvements that prioritizes the collection of </a:t>
            </a:r>
            <a:r>
              <a:rPr lang="en-US" dirty="0"/>
              <a:t>MIRE </a:t>
            </a:r>
            <a:r>
              <a:rPr lang="en-US" dirty="0" smtClean="0"/>
              <a:t>FDE into the Traffic Records Strategic Plan </a:t>
            </a:r>
            <a:endParaRPr lang="en-US" dirty="0"/>
          </a:p>
          <a:p>
            <a:pPr lvl="0"/>
            <a:r>
              <a:rPr lang="en-US" b="1" dirty="0" smtClean="0"/>
              <a:t>September 30, 2026</a:t>
            </a:r>
            <a:r>
              <a:rPr lang="en-US" dirty="0" smtClean="0"/>
              <a:t> – Access to a complete </a:t>
            </a:r>
            <a:r>
              <a:rPr lang="en-US" dirty="0"/>
              <a:t>collection of MIRE FDE on all public </a:t>
            </a:r>
            <a:r>
              <a:rPr lang="en-US" dirty="0" smtClean="0"/>
              <a:t>roads</a:t>
            </a:r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5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1, 2017 Traffic Records Strategic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fontScale="85000" lnSpcReduction="10000"/>
          </a:bodyPr>
          <a:lstStyle/>
          <a:p>
            <a:r>
              <a:rPr lang="en-US" sz="3300" dirty="0" smtClean="0"/>
              <a:t>Strategies States should consider for the July 1, 2017 report:</a:t>
            </a:r>
          </a:p>
          <a:p>
            <a:pPr lvl="1"/>
            <a:r>
              <a:rPr lang="en-US" dirty="0" smtClean="0"/>
              <a:t>The current status of MIRE FDE collection efforts (i.e. FDEs currently maintained (or not) in the roadway inventory as well as the public roads for which the FDEs are collected.)</a:t>
            </a:r>
          </a:p>
          <a:p>
            <a:pPr lvl="1"/>
            <a:r>
              <a:rPr lang="en-US" dirty="0" smtClean="0"/>
              <a:t>Appropriate data collection methodology</a:t>
            </a:r>
          </a:p>
          <a:p>
            <a:pPr lvl="1"/>
            <a:r>
              <a:rPr lang="en-US" dirty="0" smtClean="0"/>
              <a:t>Coordination with other agencies (within State, local, and tribal jurisdictions)</a:t>
            </a:r>
          </a:p>
          <a:p>
            <a:pPr lvl="1"/>
            <a:r>
              <a:rPr lang="en-US" dirty="0"/>
              <a:t>Prioritization criteria for collecting the FDEs on all public roads</a:t>
            </a:r>
          </a:p>
          <a:p>
            <a:pPr lvl="1"/>
            <a:r>
              <a:rPr lang="en-US" dirty="0"/>
              <a:t>The schedule and estimated costs for data collection efforts.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2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F497D">
                    <a:lumMod val="50000"/>
                  </a:srgbClr>
                </a:solidFill>
              </a:rPr>
              <a:t>July 1, 2017 </a:t>
            </a:r>
            <a:r>
              <a:rPr lang="en-US" dirty="0" smtClean="0">
                <a:solidFill>
                  <a:srgbClr val="1F497D">
                    <a:lumMod val="50000"/>
                  </a:srgbClr>
                </a:solidFill>
              </a:rPr>
              <a:t>Traffic Records </a:t>
            </a:r>
            <a:r>
              <a:rPr lang="en-US" dirty="0">
                <a:solidFill>
                  <a:srgbClr val="1F497D">
                    <a:lumMod val="50000"/>
                  </a:srgbClr>
                </a:solidFill>
              </a:rPr>
              <a:t>Strategic </a:t>
            </a:r>
            <a:r>
              <a:rPr lang="en-US" dirty="0" smtClean="0">
                <a:solidFill>
                  <a:srgbClr val="1F497D">
                    <a:lumMod val="50000"/>
                  </a:srgbClr>
                </a:solidFill>
              </a:rPr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result of this planning effort should be a specific, measurable, achievable, realistic and time-bound strategies for the collection, maintenance and management of the FDEs</a:t>
            </a:r>
            <a:r>
              <a:rPr lang="en-US" dirty="0"/>
              <a:t> </a:t>
            </a:r>
            <a:r>
              <a:rPr lang="en-US" dirty="0" smtClean="0"/>
              <a:t>by September 30, 2026.</a:t>
            </a:r>
          </a:p>
        </p:txBody>
      </p:sp>
    </p:spTree>
    <p:extLst>
      <p:ext uri="{BB962C8B-B14F-4D97-AF65-F5344CB8AC3E}">
        <p14:creationId xmlns:p14="http://schemas.microsoft.com/office/powerpoint/2010/main" val="18983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Assistance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Roadway Data Improvement Program (RDIP)</a:t>
            </a:r>
          </a:p>
          <a:p>
            <a:r>
              <a:rPr lang="en-US" dirty="0" smtClean="0"/>
              <a:t>Roadway Data Extraction Technical Assistance Program (RDETAP)</a:t>
            </a:r>
          </a:p>
          <a:p>
            <a:r>
              <a:rPr lang="en-US" dirty="0" smtClean="0"/>
              <a:t>Safety Data and Analysis Technical Assistance</a:t>
            </a:r>
          </a:p>
          <a:p>
            <a:r>
              <a:rPr lang="en-US" dirty="0" smtClean="0"/>
              <a:t>Local Data Integration Technical Assistance</a:t>
            </a:r>
          </a:p>
          <a:p>
            <a:r>
              <a:rPr lang="en-US" dirty="0" smtClean="0"/>
              <a:t>Safety Data Management and Governance Technical Assistance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8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cs typeface="Times New Roman"/>
              </a:rPr>
              <a:t>FHWA Roadway Safety Data Program Web Site </a:t>
            </a:r>
            <a:r>
              <a:rPr lang="en-US" dirty="0">
                <a:solidFill>
                  <a:srgbClr val="000000"/>
                </a:solidFill>
                <a:cs typeface="Times New Roman"/>
              </a:rPr>
              <a:t>and Toolbox: </a:t>
            </a:r>
            <a:endParaRPr lang="en-US" dirty="0" smtClean="0">
              <a:solidFill>
                <a:srgbClr val="000000"/>
              </a:solidFill>
              <a:cs typeface="Times New Roman"/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00"/>
                </a:solidFill>
                <a:cs typeface="Times New Roman"/>
                <a:hlinkClick r:id="rId3"/>
              </a:rPr>
              <a:t>http</a:t>
            </a:r>
            <a:r>
              <a:rPr lang="en-US" dirty="0">
                <a:solidFill>
                  <a:srgbClr val="000000"/>
                </a:solidFill>
                <a:cs typeface="Times New Roman"/>
                <a:hlinkClick r:id="rId3"/>
              </a:rPr>
              <a:t>://safety.fhwa.dot.gov/rsdp</a:t>
            </a:r>
            <a:r>
              <a:rPr lang="en-US" dirty="0" smtClean="0">
                <a:solidFill>
                  <a:srgbClr val="000000"/>
                </a:solidFill>
                <a:cs typeface="Times New Roman"/>
                <a:hlinkClick r:id="rId3"/>
              </a:rPr>
              <a:t>/</a:t>
            </a:r>
            <a:r>
              <a:rPr lang="en-US" dirty="0" smtClean="0">
                <a:solidFill>
                  <a:srgbClr val="000000"/>
                </a:solidFill>
                <a:cs typeface="Times New Roman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cs typeface="Times New Roman"/>
              </a:rPr>
              <a:t>MIRE </a:t>
            </a:r>
            <a:r>
              <a:rPr lang="en-US" dirty="0">
                <a:solidFill>
                  <a:srgbClr val="000000"/>
                </a:solidFill>
                <a:cs typeface="Times New Roman"/>
              </a:rPr>
              <a:t>Resources: </a:t>
            </a:r>
            <a:endParaRPr lang="en-US" dirty="0" smtClean="0">
              <a:solidFill>
                <a:srgbClr val="000000"/>
              </a:solidFill>
              <a:cs typeface="Times New Roman"/>
            </a:endParaRPr>
          </a:p>
          <a:p>
            <a:pPr marL="400050" lvl="1" indent="0">
              <a:buNone/>
            </a:pPr>
            <a:r>
              <a:rPr lang="en-US" dirty="0" smtClean="0">
                <a:solidFill>
                  <a:srgbClr val="000000"/>
                </a:solidFill>
                <a:cs typeface="Times New Roman"/>
                <a:hlinkClick r:id="rId4"/>
              </a:rPr>
              <a:t>http</a:t>
            </a:r>
            <a:r>
              <a:rPr lang="en-US" dirty="0">
                <a:solidFill>
                  <a:srgbClr val="000000"/>
                </a:solidFill>
                <a:cs typeface="Times New Roman"/>
                <a:hlinkClick r:id="rId4"/>
              </a:rPr>
              <a:t>://</a:t>
            </a:r>
            <a:r>
              <a:rPr lang="en-US" dirty="0" smtClean="0">
                <a:solidFill>
                  <a:srgbClr val="000000"/>
                </a:solidFill>
                <a:cs typeface="Times New Roman"/>
                <a:hlinkClick r:id="rId4"/>
              </a:rPr>
              <a:t>safety.fhwa.dot.gov/rsdp/mire.aspx</a:t>
            </a:r>
            <a:r>
              <a:rPr lang="en-US" dirty="0" smtClean="0">
                <a:solidFill>
                  <a:srgbClr val="000000"/>
                </a:solidFill>
                <a:cs typeface="Times New Roman"/>
              </a:rPr>
              <a:t> </a:t>
            </a:r>
          </a:p>
          <a:p>
            <a:pPr marL="457200" indent="-457200"/>
            <a:r>
              <a:rPr lang="en-US" dirty="0" smtClean="0">
                <a:solidFill>
                  <a:srgbClr val="000000"/>
                </a:solidFill>
                <a:cs typeface="Times New Roman"/>
              </a:rPr>
              <a:t>HSIP Resources:</a:t>
            </a:r>
          </a:p>
          <a:p>
            <a:pPr marL="400050" lvl="1" indent="0">
              <a:buNone/>
            </a:pPr>
            <a:r>
              <a:rPr lang="en-US" dirty="0">
                <a:solidFill>
                  <a:srgbClr val="000000"/>
                </a:solidFill>
                <a:cs typeface="Times New Roman"/>
                <a:hlinkClick r:id="rId5"/>
              </a:rPr>
              <a:t>http://safety.fhwa.dot.gov/hsip</a:t>
            </a:r>
            <a:r>
              <a:rPr lang="en-US" dirty="0" smtClean="0">
                <a:solidFill>
                  <a:srgbClr val="000000"/>
                </a:solidFill>
                <a:cs typeface="Times New Roman"/>
                <a:hlinkClick r:id="rId5"/>
              </a:rPr>
              <a:t>/</a:t>
            </a:r>
            <a:r>
              <a:rPr lang="en-US" dirty="0" smtClean="0">
                <a:solidFill>
                  <a:srgbClr val="000000"/>
                </a:solidFill>
                <a:cs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573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Graphics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" y="990600"/>
            <a:ext cx="9111174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7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Graphics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39199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43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Graphics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3919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10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Graphics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39199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1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Graphics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3919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Contacts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Robert Pollack</a:t>
            </a:r>
            <a:endParaRPr lang="en-US" dirty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Robert.Pollack@dot.gov</a:t>
            </a:r>
            <a:endParaRPr lang="en-US" dirty="0" smtClean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/>
              <a:t>202-366-5019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Ray Krammes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>
                <a:hlinkClick r:id="rId4"/>
              </a:rPr>
              <a:t>Ray.Krammes@dot.gov</a:t>
            </a:r>
            <a:endParaRPr lang="en-US" dirty="0" smtClean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/>
              <a:t>202-366-2175</a:t>
            </a:r>
          </a:p>
        </p:txBody>
      </p:sp>
    </p:spTree>
    <p:extLst>
      <p:ext uri="{BB962C8B-B14F-4D97-AF65-F5344CB8AC3E}">
        <p14:creationId xmlns:p14="http://schemas.microsoft.com/office/powerpoint/2010/main" val="8920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772400" cy="1828800"/>
          </a:xfrm>
        </p:spPr>
        <p:txBody>
          <a:bodyPr/>
          <a:lstStyle/>
          <a:p>
            <a:pPr algn="r"/>
            <a:r>
              <a:rPr lang="en-US" dirty="0" smtClean="0"/>
              <a:t>AADT Process for HPMS </a:t>
            </a:r>
            <a:br>
              <a:rPr lang="en-US" dirty="0" smtClean="0"/>
            </a:br>
            <a:r>
              <a:rPr lang="en-US" dirty="0" smtClean="0"/>
              <a:t>Traffic Data Reporting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0"/>
            <a:ext cx="7839076" cy="1752600"/>
          </a:xfrm>
        </p:spPr>
        <p:txBody>
          <a:bodyPr>
            <a:normAutofit/>
          </a:bodyPr>
          <a:lstStyle/>
          <a:p>
            <a:pPr algn="r"/>
            <a:r>
              <a:rPr lang="en-US" sz="3000" dirty="0" smtClean="0"/>
              <a:t>Steven Jessberger</a:t>
            </a:r>
          </a:p>
          <a:p>
            <a:pPr algn="r"/>
            <a:r>
              <a:rPr lang="en-US" sz="3000" dirty="0" smtClean="0"/>
              <a:t>Travel Monitoring and Surveys Section</a:t>
            </a:r>
          </a:p>
          <a:p>
            <a:pPr algn="r"/>
            <a:r>
              <a:rPr lang="en-US" sz="3000" dirty="0" smtClean="0"/>
              <a:t> FHWA Office of Highway Policy Information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465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AADT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600200"/>
            <a:ext cx="47244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 smtClean="0"/>
              <a:t>Annual </a:t>
            </a:r>
            <a:r>
              <a:rPr lang="en-US" sz="3300" dirty="0"/>
              <a:t>Average Daily Traffic (AADT) identifies the average volume of traffic for the average one day (24-hour period) during a data reporting year at a specific location or specific segment of road. </a:t>
            </a:r>
          </a:p>
          <a:p>
            <a:r>
              <a:rPr lang="en-US" sz="3300" dirty="0" smtClean="0"/>
              <a:t>Directly from a continuous count site (CCS)</a:t>
            </a:r>
          </a:p>
          <a:p>
            <a:r>
              <a:rPr lang="en-US" sz="3300" dirty="0" smtClean="0"/>
              <a:t>Factored from a short duration count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29308673"/>
              </p:ext>
            </p:extLst>
          </p:nvPr>
        </p:nvGraphicFramePr>
        <p:xfrm>
          <a:off x="544290" y="1614714"/>
          <a:ext cx="317862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91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Steps for Establishing a Permanent Count Program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6553199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217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HPMS Functional Classification (FC) Roadways Already Reported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77107"/>
              </p:ext>
            </p:extLst>
          </p:nvPr>
        </p:nvGraphicFramePr>
        <p:xfrm>
          <a:off x="533400" y="1397000"/>
          <a:ext cx="7010401" cy="358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49"/>
                <a:gridCol w="3103651"/>
                <a:gridCol w="3276601"/>
              </a:tblGrid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Urban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Rural</a:t>
                      </a:r>
                      <a:endParaRPr lang="en-US" dirty="0"/>
                    </a:p>
                  </a:txBody>
                  <a:tcPr/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Interstate – Principal Arterial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Interstate– Principal Arterial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Principal Arterial</a:t>
                      </a:r>
                      <a:r>
                        <a:rPr lang="en-US" baseline="0" dirty="0" smtClean="0"/>
                        <a:t> – Other Freeway Expressway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Principal Arterial</a:t>
                      </a:r>
                      <a:r>
                        <a:rPr lang="en-US" baseline="0" dirty="0" smtClean="0"/>
                        <a:t> – Other Freeway Expressway</a:t>
                      </a:r>
                      <a:endParaRPr lang="en-US" dirty="0" smtClean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Principal Arterial</a:t>
                      </a:r>
                      <a:r>
                        <a:rPr lang="en-US" baseline="0" dirty="0" smtClean="0"/>
                        <a:t> - Other</a:t>
                      </a:r>
                      <a:endParaRPr lang="en-US" dirty="0" smtClean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Principal Arterial</a:t>
                      </a:r>
                      <a:r>
                        <a:rPr lang="en-US" baseline="0" dirty="0" smtClean="0"/>
                        <a:t> - Other</a:t>
                      </a:r>
                      <a:endParaRPr lang="en-US" dirty="0" smtClean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 Arterial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 Arterial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Major Collector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Major Collector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 Collector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 Collector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209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Local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Local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5334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Green areas – AADT must be reported in HPMS for State Federal Aid System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Rose Areas – no AADT reporting requirement for HPMS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HPMS ADT Duration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All classification portable short term counts shall be 48 hour or longer durations.</a:t>
            </a:r>
          </a:p>
          <a:p>
            <a:r>
              <a:rPr lang="en-US" dirty="0" smtClean="0"/>
              <a:t>All volume traffic data reported for HPMS should be based on a minimum of 24-hour counts for roads with volumes greater than 5,000 AADT and 48-hour counts for roads where volumes are less than 5,000 AADT.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2016 Traffic Monitoring Guide (TMG), page 6-7</a:t>
            </a:r>
            <a:endParaRPr lang="en-US" sz="2800" b="1" dirty="0" smtClean="0"/>
          </a:p>
          <a:p>
            <a:pPr marL="0" indent="0">
              <a:buNone/>
            </a:pPr>
            <a:endParaRPr lang="en-US" sz="2100" dirty="0" smtClean="0"/>
          </a:p>
        </p:txBody>
      </p:sp>
    </p:spTree>
    <p:extLst>
      <p:ext uri="{BB962C8B-B14F-4D97-AF65-F5344CB8AC3E}">
        <p14:creationId xmlns:p14="http://schemas.microsoft.com/office/powerpoint/2010/main" val="29239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Traffic Monitoring Guide (TMG)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AADT </a:t>
            </a:r>
            <a:r>
              <a:rPr lang="en-US" dirty="0" smtClean="0"/>
              <a:t>Factoring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Factors that must be applied to convert all short duration traffic counts </a:t>
            </a:r>
            <a:r>
              <a:rPr lang="en-US" dirty="0" smtClean="0"/>
              <a:t>(ADT) to </a:t>
            </a:r>
            <a:r>
              <a:rPr lang="en-US" dirty="0"/>
              <a:t>Annual Average Daily Traffic (AADT):</a:t>
            </a:r>
          </a:p>
          <a:p>
            <a:pPr lvl="1"/>
            <a:r>
              <a:rPr lang="en-US" b="1" dirty="0"/>
              <a:t>Axle Correction Factors  (ACF) </a:t>
            </a:r>
            <a:r>
              <a:rPr lang="en-US" dirty="0"/>
              <a:t>if data is obtained from single road tubes or </a:t>
            </a:r>
            <a:r>
              <a:rPr lang="en-US"/>
              <a:t>axle </a:t>
            </a:r>
            <a:r>
              <a:rPr lang="en-US" smtClean="0"/>
              <a:t>sensors </a:t>
            </a:r>
            <a:r>
              <a:rPr lang="en-US" dirty="0"/>
              <a:t>(obtained from WIM or per vehicle class data)</a:t>
            </a:r>
          </a:p>
          <a:p>
            <a:pPr lvl="1"/>
            <a:r>
              <a:rPr lang="en-US" b="1" dirty="0"/>
              <a:t>Hour of day (HOD) </a:t>
            </a:r>
            <a:r>
              <a:rPr lang="en-US" dirty="0"/>
              <a:t>if partial day counts are obtained</a:t>
            </a:r>
          </a:p>
          <a:p>
            <a:pPr lvl="1"/>
            <a:r>
              <a:rPr lang="en-US" b="1" dirty="0"/>
              <a:t>Day of Week (DOW) </a:t>
            </a:r>
            <a:r>
              <a:rPr lang="en-US" dirty="0"/>
              <a:t>if less than 7 day counts are obtained</a:t>
            </a:r>
          </a:p>
          <a:p>
            <a:pPr lvl="1"/>
            <a:r>
              <a:rPr lang="en-US" b="1" dirty="0"/>
              <a:t>Month of Year (MOY)</a:t>
            </a:r>
            <a:r>
              <a:rPr lang="en-US" dirty="0"/>
              <a:t> applied to all portable counts</a:t>
            </a:r>
          </a:p>
          <a:p>
            <a:pPr lvl="1"/>
            <a:r>
              <a:rPr lang="en-US" b="1" dirty="0"/>
              <a:t>Year over year factors </a:t>
            </a:r>
            <a:r>
              <a:rPr lang="en-US" dirty="0"/>
              <a:t>for other than yearly obtained portable counts (all data should be reported as if for the current year)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51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cs typeface="Arial" pitchFamily="34" charset="0"/>
              </a:rPr>
              <a:t>Factoring Group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Arial" pitchFamily="34" charset="0"/>
              </a:rPr>
              <a:t>Minimum of 6 Continuous Count Stations (CCS) per group (usually range from 6 to 8)</a:t>
            </a:r>
          </a:p>
          <a:p>
            <a:r>
              <a:rPr lang="en-US" dirty="0" smtClean="0"/>
              <a:t>Variability of Permanent Site Data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(coefficient of variation)</a:t>
            </a:r>
          </a:p>
          <a:p>
            <a:pPr lvl="1">
              <a:buFont typeface="Calibri" pitchFamily="34" charset="0"/>
              <a:buChar char="̶"/>
            </a:pPr>
            <a:r>
              <a:rPr lang="en-US" dirty="0" smtClean="0"/>
              <a:t>Urban: &lt;10%</a:t>
            </a:r>
          </a:p>
          <a:p>
            <a:pPr lvl="1">
              <a:buFont typeface="Calibri" pitchFamily="34" charset="0"/>
              <a:buChar char="̶"/>
            </a:pPr>
            <a:r>
              <a:rPr lang="en-US" dirty="0" smtClean="0"/>
              <a:t>Rural: 10% to 25%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rial" pitchFamily="34" charset="0"/>
              </a:rPr>
              <a:t>Percentage-Based Rules of Thumb for Segment to Segment </a:t>
            </a:r>
            <a:r>
              <a:rPr lang="en-US" dirty="0">
                <a:cs typeface="Arial" pitchFamily="34" charset="0"/>
              </a:rPr>
              <a:t>A</a:t>
            </a:r>
            <a:r>
              <a:rPr lang="en-US" dirty="0" smtClean="0">
                <a:cs typeface="Arial" pitchFamily="34" charset="0"/>
              </a:rPr>
              <a:t>llowable </a:t>
            </a:r>
            <a:r>
              <a:rPr lang="en-US" dirty="0">
                <a:cs typeface="Arial" pitchFamily="34" charset="0"/>
              </a:rPr>
              <a:t>C</a:t>
            </a:r>
            <a:r>
              <a:rPr lang="en-US" dirty="0" smtClean="0">
                <a:cs typeface="Arial" pitchFamily="34" charset="0"/>
              </a:rPr>
              <a:t>hanges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36873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5105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Generally the lower the functionally classified roadway the larger the expected variance in AADT from segment to segment.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721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2163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HPMS Questions:  </a:t>
            </a:r>
            <a:r>
              <a:rPr lang="en-US" sz="3100" dirty="0" smtClean="0"/>
              <a:t>Steven Jessberger</a:t>
            </a:r>
            <a:br>
              <a:rPr lang="en-US" sz="3100" dirty="0" smtClean="0"/>
            </a:br>
            <a:r>
              <a:rPr lang="en-US" sz="3100" dirty="0" smtClean="0"/>
              <a:t>                                	202-366-5052</a:t>
            </a:r>
            <a:br>
              <a:rPr lang="en-US" sz="3100" dirty="0" smtClean="0"/>
            </a:br>
            <a:r>
              <a:rPr lang="en-US" sz="3100" dirty="0" smtClean="0"/>
              <a:t>                                	</a:t>
            </a:r>
            <a:r>
              <a:rPr lang="en-US" sz="3100" dirty="0" smtClean="0">
                <a:hlinkClick r:id="rId3"/>
              </a:rPr>
              <a:t>steven.jessberger@dot.gov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HPMS </a:t>
            </a:r>
            <a:r>
              <a:rPr lang="en-US" dirty="0" smtClean="0"/>
              <a:t>Useful Links: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67000"/>
            <a:ext cx="88392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2016 TMG website:</a:t>
            </a:r>
          </a:p>
          <a:p>
            <a:pPr lvl="1"/>
            <a:r>
              <a:rPr lang="en-US" sz="2200" dirty="0" smtClean="0">
                <a:hlinkClick r:id="rId4"/>
              </a:rPr>
              <a:t>http://www.fhwa.dot.gov/policyinformation/tmguide/</a:t>
            </a:r>
            <a:endParaRPr lang="en-US" sz="2200" dirty="0" smtClean="0"/>
          </a:p>
          <a:p>
            <a:r>
              <a:rPr lang="en-US" dirty="0" smtClean="0"/>
              <a:t>HPMS Field Manual website:</a:t>
            </a:r>
          </a:p>
          <a:p>
            <a:pPr lvl="1"/>
            <a:r>
              <a:rPr lang="en-US" sz="2200" dirty="0" smtClean="0">
                <a:hlinkClick r:id="rId5"/>
              </a:rPr>
              <a:t>http://www.fhwa.dot.gov/policyinformation/hpms/fieldmanual/</a:t>
            </a:r>
            <a:endParaRPr lang="en-US" sz="2200" dirty="0" smtClean="0"/>
          </a:p>
          <a:p>
            <a:r>
              <a:rPr lang="en-US" dirty="0" smtClean="0"/>
              <a:t>FHWA AADT study website:</a:t>
            </a:r>
          </a:p>
          <a:p>
            <a:pPr lvl="1"/>
            <a:r>
              <a:rPr lang="en-US" sz="2000" dirty="0" smtClean="0">
                <a:hlinkClick r:id="rId6"/>
              </a:rPr>
              <a:t>http://www.fhwa.dot.gov/policyinformation/travel_monitoring/pubs/aadt/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036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772400" cy="1828800"/>
          </a:xfrm>
        </p:spPr>
        <p:txBody>
          <a:bodyPr/>
          <a:lstStyle/>
          <a:p>
            <a:pPr algn="r"/>
            <a:r>
              <a:rPr lang="en-US" dirty="0" smtClean="0"/>
              <a:t>MIRE FDE</a:t>
            </a:r>
            <a:br>
              <a:rPr lang="en-US" dirty="0" smtClean="0"/>
            </a:br>
            <a:r>
              <a:rPr lang="en-US" dirty="0" smtClean="0"/>
              <a:t>Traffic Volume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924" y="3048000"/>
            <a:ext cx="7839076" cy="17526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Stuart Thompson</a:t>
            </a:r>
          </a:p>
          <a:p>
            <a:pPr algn="r"/>
            <a:r>
              <a:rPr lang="en-US" dirty="0" smtClean="0"/>
              <a:t>FHWA Office of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Volume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HPMS standards</a:t>
            </a:r>
          </a:p>
          <a:p>
            <a:r>
              <a:rPr lang="en-US" dirty="0" smtClean="0"/>
              <a:t>Collection interval </a:t>
            </a:r>
          </a:p>
          <a:p>
            <a:r>
              <a:rPr lang="en-US" dirty="0" smtClean="0"/>
              <a:t>Collection duration</a:t>
            </a:r>
          </a:p>
          <a:p>
            <a:r>
              <a:rPr lang="en-US" dirty="0" smtClean="0"/>
              <a:t>Methods other than counts</a:t>
            </a:r>
          </a:p>
          <a:p>
            <a:r>
              <a:rPr lang="en-US" dirty="0" smtClean="0"/>
              <a:t>Estimation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41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Volume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 project </a:t>
            </a:r>
            <a:r>
              <a:rPr lang="en-US" dirty="0"/>
              <a:t>to develop an Informational Guide on data </a:t>
            </a:r>
            <a:r>
              <a:rPr lang="en-US" dirty="0" smtClean="0"/>
              <a:t>collection, computation, and estimation </a:t>
            </a:r>
            <a:r>
              <a:rPr lang="en-US" dirty="0"/>
              <a:t>of AADT for </a:t>
            </a:r>
            <a:r>
              <a:rPr lang="en-US" dirty="0" smtClean="0"/>
              <a:t>Non – Federal Aid </a:t>
            </a:r>
            <a:r>
              <a:rPr lang="en-US" dirty="0"/>
              <a:t>roads. </a:t>
            </a:r>
            <a:endParaRPr lang="en-US" dirty="0" smtClean="0"/>
          </a:p>
          <a:p>
            <a:r>
              <a:rPr lang="en-US" dirty="0" smtClean="0"/>
              <a:t>Literature reviews</a:t>
            </a:r>
          </a:p>
          <a:p>
            <a:r>
              <a:rPr lang="en-US" dirty="0" smtClean="0"/>
              <a:t>Case studies</a:t>
            </a:r>
          </a:p>
          <a:p>
            <a:r>
              <a:rPr lang="en-US" dirty="0" smtClean="0"/>
              <a:t>Pilot studies</a:t>
            </a:r>
          </a:p>
          <a:p>
            <a:r>
              <a:rPr lang="en-US" dirty="0" smtClean="0"/>
              <a:t>Informational guide</a:t>
            </a:r>
          </a:p>
          <a:p>
            <a:r>
              <a:rPr lang="en-US" dirty="0" smtClean="0"/>
              <a:t>Peer exchange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58000" y="6477000"/>
            <a:ext cx="2133600" cy="365125"/>
          </a:xfrm>
          <a:prstGeom prst="rect">
            <a:avLst/>
          </a:prstGeom>
        </p:spPr>
        <p:txBody>
          <a:bodyPr/>
          <a:lstStyle/>
          <a:p>
            <a:fld id="{4E0DB3EF-A03F-467E-9BD4-91965475E497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Traffic Volume Study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Stuart Thompson, FHWA Office of Safety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Stuart.Thompson@dot.gov</a:t>
            </a:r>
            <a:endParaRPr lang="en-US" dirty="0" smtClean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/>
              <a:t>202-366-8090</a:t>
            </a:r>
          </a:p>
        </p:txBody>
      </p:sp>
    </p:spTree>
    <p:extLst>
      <p:ext uri="{BB962C8B-B14F-4D97-AF65-F5344CB8AC3E}">
        <p14:creationId xmlns:p14="http://schemas.microsoft.com/office/powerpoint/2010/main" val="59711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772400" cy="1828800"/>
          </a:xfrm>
        </p:spPr>
        <p:txBody>
          <a:bodyPr/>
          <a:lstStyle/>
          <a:p>
            <a:pPr algn="r"/>
            <a:r>
              <a:rPr lang="en-US" dirty="0" smtClean="0"/>
              <a:t>Question &amp; Answer Period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924" y="2133600"/>
            <a:ext cx="7839076" cy="32766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dirty="0"/>
              <a:t>FHWA Office of </a:t>
            </a:r>
            <a:r>
              <a:rPr lang="en-US" dirty="0" smtClean="0"/>
              <a:t>Safety:</a:t>
            </a:r>
            <a:endParaRPr lang="en-US" dirty="0"/>
          </a:p>
          <a:p>
            <a:pPr algn="r"/>
            <a:r>
              <a:rPr lang="en-US" dirty="0" smtClean="0"/>
              <a:t>Bob Pollack</a:t>
            </a:r>
          </a:p>
          <a:p>
            <a:pPr algn="r"/>
            <a:r>
              <a:rPr lang="en-US" dirty="0" smtClean="0"/>
              <a:t>Ray Krammes</a:t>
            </a:r>
          </a:p>
          <a:p>
            <a:pPr algn="r"/>
            <a:r>
              <a:rPr lang="en-US" dirty="0" smtClean="0"/>
              <a:t>Stuart Thompson</a:t>
            </a:r>
          </a:p>
          <a:p>
            <a:pPr algn="r"/>
            <a:r>
              <a:rPr lang="en-US" dirty="0"/>
              <a:t>Office of Highway Policy </a:t>
            </a:r>
            <a:r>
              <a:rPr lang="en-US" dirty="0" smtClean="0"/>
              <a:t>Information:</a:t>
            </a:r>
            <a:endParaRPr lang="en-US" dirty="0"/>
          </a:p>
          <a:p>
            <a:pPr algn="r"/>
            <a:r>
              <a:rPr lang="en-US" dirty="0" smtClean="0"/>
              <a:t>Steven Jessberger</a:t>
            </a:r>
          </a:p>
        </p:txBody>
      </p:sp>
    </p:spTree>
    <p:extLst>
      <p:ext uri="{BB962C8B-B14F-4D97-AF65-F5344CB8AC3E}">
        <p14:creationId xmlns:p14="http://schemas.microsoft.com/office/powerpoint/2010/main" val="13866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You Have for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9600" dirty="0" smtClean="0"/>
              <a:t>????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142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We Have for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you clear on what your State needs to do to collect and use the MIRE FDE?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your State on target to include needed MIRE FDE improvements in your July 1, 2017 Traffic Records Strategic Plan submission?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What, if any, questions/issues/concerns is your State having with MIRE FDE requirement?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there noteworthy practices in your State related to the MIRE FDE?</a:t>
            </a:r>
          </a:p>
        </p:txBody>
      </p:sp>
    </p:spTree>
    <p:extLst>
      <p:ext uri="{BB962C8B-B14F-4D97-AF65-F5344CB8AC3E}">
        <p14:creationId xmlns:p14="http://schemas.microsoft.com/office/powerpoint/2010/main" val="393665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MIRE FDE Contacts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Robert Pollack</a:t>
            </a:r>
            <a:endParaRPr lang="en-US" dirty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Robert.Pollack@dot.gov</a:t>
            </a:r>
            <a:endParaRPr lang="en-US" dirty="0" smtClean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/>
              <a:t>202-366-5019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Ray Krammes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>
                <a:hlinkClick r:id="rId4"/>
              </a:rPr>
              <a:t>Ray.Krammes@dot.gov</a:t>
            </a:r>
            <a:endParaRPr lang="en-US" dirty="0" smtClean="0"/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smtClean="0"/>
              <a:t>202-366-2175</a:t>
            </a:r>
          </a:p>
        </p:txBody>
      </p:sp>
    </p:spTree>
    <p:extLst>
      <p:ext uri="{BB962C8B-B14F-4D97-AF65-F5344CB8AC3E}">
        <p14:creationId xmlns:p14="http://schemas.microsoft.com/office/powerpoint/2010/main" val="331894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2_FHWA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1905</Words>
  <Application>Microsoft Office PowerPoint</Application>
  <PresentationFormat>On-screen Show (4:3)</PresentationFormat>
  <Paragraphs>369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48</vt:i4>
      </vt:variant>
    </vt:vector>
  </HeadingPairs>
  <TitlesOfParts>
    <vt:vector size="61" baseType="lpstr">
      <vt:lpstr>Arial</vt:lpstr>
      <vt:lpstr>Calibri</vt:lpstr>
      <vt:lpstr>Times New Roman</vt:lpstr>
      <vt:lpstr>Wingdings</vt:lpstr>
      <vt:lpstr>FHWA Theme</vt:lpstr>
      <vt:lpstr>1_FHWA Theme</vt:lpstr>
      <vt:lpstr>2_FHWA Theme</vt:lpstr>
      <vt:lpstr>5_FHWA Theme</vt:lpstr>
      <vt:lpstr>6_FHWA Theme</vt:lpstr>
      <vt:lpstr>7_FHWA Theme</vt:lpstr>
      <vt:lpstr>8_FHWA Theme</vt:lpstr>
      <vt:lpstr>9_FHWA Theme</vt:lpstr>
      <vt:lpstr>12_FHWA Theme</vt:lpstr>
      <vt:lpstr>Model Inventory of Roadway Elements  Fundamental Data Elements: New Requirements Under 23 CFR Part 924</vt:lpstr>
      <vt:lpstr>Highway Safety Improvement Program (HSIP) Background</vt:lpstr>
      <vt:lpstr>Why is FHWA making this change?</vt:lpstr>
      <vt:lpstr>Legislative Changes and Requirements for HSIP</vt:lpstr>
      <vt:lpstr>Regulation Structure</vt:lpstr>
      <vt:lpstr>Section 924.11 Implementation</vt:lpstr>
      <vt:lpstr>MIRE Fundamental Data Elements (924.17 MIRE Fundamental Data Elements)</vt:lpstr>
      <vt:lpstr>MIRE Fundamental Data Elements (924.17 MIRE Fundamental Data Elements)</vt:lpstr>
      <vt:lpstr>Unpaved Roads Provision Under FAST Act</vt:lpstr>
      <vt:lpstr>Guidance on State Safety Data Systems</vt:lpstr>
      <vt:lpstr>How were the MIRE FDE Chosen? Key Principles in MAP-21 &amp; FAST Act</vt:lpstr>
      <vt:lpstr>How were the MIRE FDE Chosen? Key Principles in MAP-21 &amp; FAST Act</vt:lpstr>
      <vt:lpstr>How were the MIRE FDE Chosen? Key Principles in MAP-21 &amp; FAST Act</vt:lpstr>
      <vt:lpstr>How were the MIRE FDE Chosen? FDEs Should Enable Agencies to:</vt:lpstr>
      <vt:lpstr>MIRE FDE for Roadway Segments on Non-Local Paved Roads (Table 1 in 23 CFR 924)</vt:lpstr>
      <vt:lpstr>MIRE FDE for Roadway Segments on Local Paved Roads (Table 2 in 23 CFR 924)</vt:lpstr>
      <vt:lpstr>MIRE FDE for Roadway Segments on Unpaved Roads (Table 3 in 23 CFR 924)</vt:lpstr>
      <vt:lpstr>MIRE FDE for Intersections (Non-local paved roads, Table 1 in 23 CFR 924)</vt:lpstr>
      <vt:lpstr>MIRE FDE for Interchanges/Ramps  (Non-local Paved Roads, Table 1 in 23 CFR 924)</vt:lpstr>
      <vt:lpstr>Reliability of Safety Management Methods: Network Screening</vt:lpstr>
      <vt:lpstr>MIRE FDE Implementation Dates</vt:lpstr>
      <vt:lpstr>July 1, 2017 Traffic Records Strategic Plan</vt:lpstr>
      <vt:lpstr>July 1, 2017 Traffic Records Strategic Plan</vt:lpstr>
      <vt:lpstr>Technical Assistance</vt:lpstr>
      <vt:lpstr>Resources</vt:lpstr>
      <vt:lpstr>MIRE FDE Graphics</vt:lpstr>
      <vt:lpstr>MIRE FDE Graphics</vt:lpstr>
      <vt:lpstr>MIRE FDE Graphics</vt:lpstr>
      <vt:lpstr>MIRE FDE Graphics</vt:lpstr>
      <vt:lpstr>MIRE FDE Graphics</vt:lpstr>
      <vt:lpstr>MIRE FDE Contacts</vt:lpstr>
      <vt:lpstr>AADT Process for HPMS  Traffic Data Reporting</vt:lpstr>
      <vt:lpstr>AADT Definition</vt:lpstr>
      <vt:lpstr>Steps for Establishing a Permanent Count Program</vt:lpstr>
      <vt:lpstr>HPMS Functional Classification (FC) Roadways Already Reported</vt:lpstr>
      <vt:lpstr>HPMS ADT Duration Requirements</vt:lpstr>
      <vt:lpstr>Traffic Monitoring Guide (TMG)  AADT Factoring Requirements</vt:lpstr>
      <vt:lpstr>Factoring Group Recommendations</vt:lpstr>
      <vt:lpstr>Percentage-Based Rules of Thumb for Segment to Segment Allowable Changes</vt:lpstr>
      <vt:lpstr>HPMS Questions:  Steven Jessberger                                  202-366-5052                                  steven.jessberger@dot.gov HPMS Useful Links:</vt:lpstr>
      <vt:lpstr>MIRE FDE Traffic Volume Study</vt:lpstr>
      <vt:lpstr>Traffic Volume Collection</vt:lpstr>
      <vt:lpstr>Traffic Volume Study</vt:lpstr>
      <vt:lpstr>MIRE FDE Traffic Volume Study Contact</vt:lpstr>
      <vt:lpstr>Question &amp; Answer Period</vt:lpstr>
      <vt:lpstr>Questions You Have for Us?</vt:lpstr>
      <vt:lpstr>Questions We Have for You?</vt:lpstr>
      <vt:lpstr>MIRE FDE Contacts</vt:lpstr>
    </vt:vector>
  </TitlesOfParts>
  <Company>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USDOT_User</dc:creator>
  <cp:lastModifiedBy>Green, Michael (VOLPE)</cp:lastModifiedBy>
  <cp:revision>65</cp:revision>
  <cp:lastPrinted>2017-01-17T21:27:42Z</cp:lastPrinted>
  <dcterms:created xsi:type="dcterms:W3CDTF">2017-01-12T14:58:17Z</dcterms:created>
  <dcterms:modified xsi:type="dcterms:W3CDTF">2017-01-27T19:47:06Z</dcterms:modified>
</cp:coreProperties>
</file>